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1" r:id="rId10"/>
    <p:sldId id="265" r:id="rId11"/>
    <p:sldId id="266" r:id="rId12"/>
    <p:sldId id="267" r:id="rId13"/>
    <p:sldId id="268" r:id="rId14"/>
    <p:sldId id="269" r:id="rId15"/>
    <p:sldId id="271" r:id="rId16"/>
    <p:sldId id="272" r:id="rId17"/>
    <p:sldId id="273" r:id="rId18"/>
    <p:sldId id="270"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1" r:id="rId46"/>
    <p:sldId id="302" r:id="rId47"/>
    <p:sldId id="300" r:id="rId48"/>
    <p:sldId id="303" r:id="rId4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9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Trójkąt równoramienny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540544" y="776288"/>
            <a:ext cx="8062912" cy="1470025"/>
          </a:xfrm>
        </p:spPr>
        <p:txBody>
          <a:bodyPr anchor="b">
            <a:normAutofit/>
          </a:bodyPr>
          <a:lstStyle>
            <a:lvl1pPr algn="r">
              <a:defRPr sz="4400"/>
            </a:lvl1pPr>
          </a:lstStyle>
          <a:p>
            <a:r>
              <a:rPr kumimoji="0" lang="pl-PL" smtClean="0"/>
              <a:t>Kliknij, aby edytować styl</a:t>
            </a:r>
            <a:endParaRPr kumimoji="0" lang="en-US"/>
          </a:p>
        </p:txBody>
      </p:sp>
      <p:sp>
        <p:nvSpPr>
          <p:cNvPr id="9" name="Podtytuł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1371600" y="6012656"/>
            <a:ext cx="5791200" cy="365125"/>
          </a:xfrm>
        </p:spPr>
        <p:txBody>
          <a:bodyPr tIns="0" bIns="0" anchor="t"/>
          <a:lstStyle>
            <a:lvl1pPr algn="r">
              <a:defRPr sz="1000"/>
            </a:lvl1pPr>
          </a:lstStyle>
          <a:p>
            <a:fld id="{BB20EE00-05B3-4FDE-81F3-3474E3D7EA27}" type="datetimeFigureOut">
              <a:rPr lang="pl-PL" smtClean="0"/>
              <a:t>2020-06-09</a:t>
            </a:fld>
            <a:endParaRPr lang="pl-PL"/>
          </a:p>
        </p:txBody>
      </p:sp>
      <p:sp>
        <p:nvSpPr>
          <p:cNvPr id="17" name="Symbol zastępczy stopki 16"/>
          <p:cNvSpPr>
            <a:spLocks noGrp="1"/>
          </p:cNvSpPr>
          <p:nvPr>
            <p:ph type="ftr" sz="quarter" idx="11"/>
          </p:nvPr>
        </p:nvSpPr>
        <p:spPr>
          <a:xfrm>
            <a:off x="1371600" y="5650704"/>
            <a:ext cx="5791200" cy="365125"/>
          </a:xfrm>
        </p:spPr>
        <p:txBody>
          <a:bodyPr tIns="0" bIns="0" anchor="b"/>
          <a:lstStyle>
            <a:lvl1pPr algn="r">
              <a:defRPr sz="1100"/>
            </a:lvl1pPr>
          </a:lstStyle>
          <a:p>
            <a:endParaRPr lang="pl-PL"/>
          </a:p>
        </p:txBody>
      </p:sp>
      <p:sp>
        <p:nvSpPr>
          <p:cNvPr id="29" name="Symbol zastępczy numeru slajd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A9B7B59-832A-4043-B562-ABBDC8D1B138}"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BB20EE00-05B3-4FDE-81F3-3474E3D7EA27}" type="datetimeFigureOut">
              <a:rPr lang="pl-PL" smtClean="0"/>
              <a:t>2020-06-09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A9B7B59-832A-4043-B562-ABBDC8D1B138}"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81800" y="381000"/>
            <a:ext cx="1905000" cy="5486400"/>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381000"/>
            <a:ext cx="6248400" cy="5486400"/>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BB20EE00-05B3-4FDE-81F3-3474E3D7EA27}" type="datetimeFigureOut">
              <a:rPr lang="pl-PL" smtClean="0"/>
              <a:t>2020-06-09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A9B7B59-832A-4043-B562-ABBDC8D1B138}"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1399032"/>
          </a:xfrm>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a:xfrm>
            <a:off x="457200" y="1882808"/>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4791456" y="6480048"/>
            <a:ext cx="2133600" cy="301752"/>
          </a:xfrm>
        </p:spPr>
        <p:txBody>
          <a:bodyPr/>
          <a:lstStyle/>
          <a:p>
            <a:fld id="{BB20EE00-05B3-4FDE-81F3-3474E3D7EA27}" type="datetimeFigureOut">
              <a:rPr lang="pl-PL" smtClean="0"/>
              <a:t>2020-06-09</a:t>
            </a:fld>
            <a:endParaRPr lang="pl-PL"/>
          </a:p>
        </p:txBody>
      </p:sp>
      <p:sp>
        <p:nvSpPr>
          <p:cNvPr id="5" name="Symbol zastępczy stopki 4"/>
          <p:cNvSpPr>
            <a:spLocks noGrp="1"/>
          </p:cNvSpPr>
          <p:nvPr>
            <p:ph type="ftr" sz="quarter" idx="11"/>
          </p:nvPr>
        </p:nvSpPr>
        <p:spPr>
          <a:xfrm>
            <a:off x="457200" y="6480969"/>
            <a:ext cx="4260056" cy="300831"/>
          </a:xfrm>
        </p:spPr>
        <p:txBody>
          <a:bodyPr/>
          <a:lstStyle/>
          <a:p>
            <a:endParaRPr lang="pl-PL"/>
          </a:p>
        </p:txBody>
      </p:sp>
      <p:sp>
        <p:nvSpPr>
          <p:cNvPr id="6" name="Symbol zastępczy numeru slajdu 5"/>
          <p:cNvSpPr>
            <a:spLocks noGrp="1"/>
          </p:cNvSpPr>
          <p:nvPr>
            <p:ph type="sldNum" sz="quarter" idx="12"/>
          </p:nvPr>
        </p:nvSpPr>
        <p:spPr/>
        <p:txBody>
          <a:bodyPr/>
          <a:lstStyle/>
          <a:p>
            <a:fld id="{0A9B7B59-832A-4043-B562-ABBDC8D1B138}"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1"/>
      </p:bgRef>
    </p:bg>
    <p:spTree>
      <p:nvGrpSpPr>
        <p:cNvPr id="1" name=""/>
        <p:cNvGrpSpPr/>
        <p:nvPr/>
      </p:nvGrpSpPr>
      <p:grpSpPr>
        <a:xfrm>
          <a:off x="0" y="0"/>
          <a:ext cx="0" cy="0"/>
          <a:chOff x="0" y="0"/>
          <a:chExt cx="0" cy="0"/>
        </a:xfrm>
      </p:grpSpPr>
      <p:sp>
        <p:nvSpPr>
          <p:cNvPr id="9" name="Trójkąt prostokątny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ójkąt równoramienny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Symbol zastępczy daty 3"/>
          <p:cNvSpPr>
            <a:spLocks noGrp="1"/>
          </p:cNvSpPr>
          <p:nvPr>
            <p:ph type="dt" sz="half" idx="10"/>
          </p:nvPr>
        </p:nvSpPr>
        <p:spPr>
          <a:xfrm>
            <a:off x="6955632" y="6477000"/>
            <a:ext cx="2133600" cy="304800"/>
          </a:xfrm>
        </p:spPr>
        <p:txBody>
          <a:bodyPr/>
          <a:lstStyle/>
          <a:p>
            <a:fld id="{BB20EE00-05B3-4FDE-81F3-3474E3D7EA27}" type="datetimeFigureOut">
              <a:rPr lang="pl-PL" smtClean="0"/>
              <a:t>2020-06-09</a:t>
            </a:fld>
            <a:endParaRPr lang="pl-PL"/>
          </a:p>
        </p:txBody>
      </p:sp>
      <p:sp>
        <p:nvSpPr>
          <p:cNvPr id="5" name="Symbol zastępczy stopki 4"/>
          <p:cNvSpPr>
            <a:spLocks noGrp="1"/>
          </p:cNvSpPr>
          <p:nvPr>
            <p:ph type="ftr" sz="quarter" idx="11"/>
          </p:nvPr>
        </p:nvSpPr>
        <p:spPr>
          <a:xfrm>
            <a:off x="2619376" y="6480969"/>
            <a:ext cx="4260056" cy="300831"/>
          </a:xfrm>
        </p:spPr>
        <p:txBody>
          <a:bodyPr/>
          <a:lstStyle/>
          <a:p>
            <a:endParaRPr lang="pl-PL"/>
          </a:p>
        </p:txBody>
      </p:sp>
      <p:sp>
        <p:nvSpPr>
          <p:cNvPr id="6" name="Symbol zastępczy numeru slajdu 5"/>
          <p:cNvSpPr>
            <a:spLocks noGrp="1"/>
          </p:cNvSpPr>
          <p:nvPr>
            <p:ph type="sldNum" sz="quarter" idx="12"/>
          </p:nvPr>
        </p:nvSpPr>
        <p:spPr>
          <a:xfrm>
            <a:off x="8451056" y="809624"/>
            <a:ext cx="502920" cy="300831"/>
          </a:xfrm>
        </p:spPr>
        <p:txBody>
          <a:bodyPr/>
          <a:lstStyle/>
          <a:p>
            <a:fld id="{0A9B7B59-832A-4043-B562-ABBDC8D1B138}" type="slidenum">
              <a:rPr lang="pl-PL" smtClean="0"/>
              <a:t>‹#›</a:t>
            </a:fld>
            <a:endParaRPr lang="pl-PL"/>
          </a:p>
        </p:txBody>
      </p:sp>
      <p:cxnSp>
        <p:nvCxnSpPr>
          <p:cNvPr id="11" name="Łącznik prosty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Łącznik prosty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ytuł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marL="0" algn="l">
              <a:defRPr/>
            </a:lvl1p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4791456" y="6480969"/>
            <a:ext cx="2133600" cy="301752"/>
          </a:xfrm>
        </p:spPr>
        <p:txBody>
          <a:bodyPr/>
          <a:lstStyle/>
          <a:p>
            <a:fld id="{BB20EE00-05B3-4FDE-81F3-3474E3D7EA27}" type="datetimeFigureOut">
              <a:rPr lang="pl-PL" smtClean="0"/>
              <a:t>2020-06-09</a:t>
            </a:fld>
            <a:endParaRPr lang="pl-PL"/>
          </a:p>
        </p:txBody>
      </p:sp>
      <p:sp>
        <p:nvSpPr>
          <p:cNvPr id="6" name="Symbol zastępczy stopki 5"/>
          <p:cNvSpPr>
            <a:spLocks noGrp="1"/>
          </p:cNvSpPr>
          <p:nvPr>
            <p:ph type="ftr" sz="quarter" idx="11"/>
          </p:nvPr>
        </p:nvSpPr>
        <p:spPr>
          <a:xfrm>
            <a:off x="457200" y="6480969"/>
            <a:ext cx="4260056" cy="301752"/>
          </a:xfrm>
        </p:spPr>
        <p:txBody>
          <a:bodyPr/>
          <a:lstStyle/>
          <a:p>
            <a:endParaRPr lang="pl-PL"/>
          </a:p>
        </p:txBody>
      </p:sp>
      <p:sp>
        <p:nvSpPr>
          <p:cNvPr id="7" name="Symbol zastępczy numeru slajdu 6"/>
          <p:cNvSpPr>
            <a:spLocks noGrp="1"/>
          </p:cNvSpPr>
          <p:nvPr>
            <p:ph type="sldNum" sz="quarter" idx="12"/>
          </p:nvPr>
        </p:nvSpPr>
        <p:spPr>
          <a:xfrm>
            <a:off x="7589520" y="6480969"/>
            <a:ext cx="502920" cy="301752"/>
          </a:xfrm>
        </p:spPr>
        <p:txBody>
          <a:bodyPr/>
          <a:lstStyle/>
          <a:p>
            <a:fld id="{0A9B7B59-832A-4043-B562-ABBDC8D1B138}"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a:xfrm>
            <a:off x="4791456" y="6480969"/>
            <a:ext cx="2130552" cy="301752"/>
          </a:xfrm>
        </p:spPr>
        <p:txBody>
          <a:bodyPr/>
          <a:lstStyle/>
          <a:p>
            <a:fld id="{BB20EE00-05B3-4FDE-81F3-3474E3D7EA27}" type="datetimeFigureOut">
              <a:rPr lang="pl-PL" smtClean="0"/>
              <a:t>2020-06-09</a:t>
            </a:fld>
            <a:endParaRPr lang="pl-PL"/>
          </a:p>
        </p:txBody>
      </p:sp>
      <p:sp>
        <p:nvSpPr>
          <p:cNvPr id="8" name="Symbol zastępczy stopki 7"/>
          <p:cNvSpPr>
            <a:spLocks noGrp="1"/>
          </p:cNvSpPr>
          <p:nvPr>
            <p:ph type="ftr" sz="quarter" idx="11"/>
          </p:nvPr>
        </p:nvSpPr>
        <p:spPr>
          <a:xfrm>
            <a:off x="457200" y="6480969"/>
            <a:ext cx="4261104" cy="301752"/>
          </a:xfrm>
        </p:spPr>
        <p:txBody>
          <a:bodyPr/>
          <a:lstStyle/>
          <a:p>
            <a:endParaRPr lang="pl-PL"/>
          </a:p>
        </p:txBody>
      </p:sp>
      <p:sp>
        <p:nvSpPr>
          <p:cNvPr id="9" name="Symbol zastępczy numeru slajdu 8"/>
          <p:cNvSpPr>
            <a:spLocks noGrp="1"/>
          </p:cNvSpPr>
          <p:nvPr>
            <p:ph type="sldNum" sz="quarter" idx="12"/>
          </p:nvPr>
        </p:nvSpPr>
        <p:spPr>
          <a:xfrm>
            <a:off x="7589520" y="6483096"/>
            <a:ext cx="502920" cy="301752"/>
          </a:xfrm>
        </p:spPr>
        <p:txBody>
          <a:bodyPr/>
          <a:lstStyle>
            <a:lvl1pPr algn="ctr">
              <a:defRPr/>
            </a:lvl1pPr>
          </a:lstStyle>
          <a:p>
            <a:fld id="{0A9B7B59-832A-4043-B562-ABBDC8D1B138}"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b="0"/>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BB20EE00-05B3-4FDE-81F3-3474E3D7EA27}" type="datetimeFigureOut">
              <a:rPr lang="pl-PL" smtClean="0"/>
              <a:t>2020-06-09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A9B7B59-832A-4043-B562-ABBDC8D1B138}"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4791456" y="6480969"/>
            <a:ext cx="2133600" cy="301752"/>
          </a:xfrm>
        </p:spPr>
        <p:txBody>
          <a:bodyPr/>
          <a:lstStyle/>
          <a:p>
            <a:fld id="{BB20EE00-05B3-4FDE-81F3-3474E3D7EA27}" type="datetimeFigureOut">
              <a:rPr lang="pl-PL" smtClean="0"/>
              <a:t>2020-06-09</a:t>
            </a:fld>
            <a:endParaRPr lang="pl-PL"/>
          </a:p>
        </p:txBody>
      </p:sp>
      <p:sp>
        <p:nvSpPr>
          <p:cNvPr id="3" name="Symbol zastępczy stopki 2"/>
          <p:cNvSpPr>
            <a:spLocks noGrp="1"/>
          </p:cNvSpPr>
          <p:nvPr>
            <p:ph type="ftr" sz="quarter" idx="11"/>
          </p:nvPr>
        </p:nvSpPr>
        <p:spPr>
          <a:xfrm>
            <a:off x="457200" y="6481890"/>
            <a:ext cx="4260056" cy="300831"/>
          </a:xfrm>
        </p:spPr>
        <p:txBody>
          <a:bodyPr/>
          <a:lstStyle/>
          <a:p>
            <a:endParaRPr lang="pl-PL"/>
          </a:p>
        </p:txBody>
      </p:sp>
      <p:sp>
        <p:nvSpPr>
          <p:cNvPr id="4" name="Symbol zastępczy numeru slajdu 3"/>
          <p:cNvSpPr>
            <a:spLocks noGrp="1"/>
          </p:cNvSpPr>
          <p:nvPr>
            <p:ph type="sldNum" sz="quarter" idx="12"/>
          </p:nvPr>
        </p:nvSpPr>
        <p:spPr>
          <a:xfrm>
            <a:off x="7589520" y="6480969"/>
            <a:ext cx="502920" cy="301752"/>
          </a:xfrm>
        </p:spPr>
        <p:txBody>
          <a:bodyPr/>
          <a:lstStyle/>
          <a:p>
            <a:fld id="{0A9B7B59-832A-4043-B562-ABBDC8D1B138}"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278976" y="6556248"/>
            <a:ext cx="2133600" cy="301752"/>
          </a:xfrm>
        </p:spPr>
        <p:txBody>
          <a:bodyPr/>
          <a:lstStyle>
            <a:lvl1pPr>
              <a:defRPr sz="900"/>
            </a:lvl1pPr>
          </a:lstStyle>
          <a:p>
            <a:fld id="{BB20EE00-05B3-4FDE-81F3-3474E3D7EA27}" type="datetimeFigureOut">
              <a:rPr lang="pl-PL" smtClean="0"/>
              <a:t>2020-06-09</a:t>
            </a:fld>
            <a:endParaRPr lang="pl-PL"/>
          </a:p>
        </p:txBody>
      </p:sp>
      <p:sp>
        <p:nvSpPr>
          <p:cNvPr id="6" name="Symbol zastępczy stopki 5"/>
          <p:cNvSpPr>
            <a:spLocks noGrp="1"/>
          </p:cNvSpPr>
          <p:nvPr>
            <p:ph type="ftr" sz="quarter" idx="11"/>
          </p:nvPr>
        </p:nvSpPr>
        <p:spPr>
          <a:xfrm>
            <a:off x="1135856" y="6556248"/>
            <a:ext cx="5143120" cy="301752"/>
          </a:xfrm>
        </p:spPr>
        <p:txBody>
          <a:bodyPr/>
          <a:lstStyle>
            <a:lvl1pPr>
              <a:defRPr sz="900"/>
            </a:lvl1pPr>
          </a:lstStyle>
          <a:p>
            <a:endParaRPr lang="pl-PL"/>
          </a:p>
        </p:txBody>
      </p:sp>
      <p:sp>
        <p:nvSpPr>
          <p:cNvPr id="7" name="Symbol zastępczy numeru slajdu 6"/>
          <p:cNvSpPr>
            <a:spLocks noGrp="1"/>
          </p:cNvSpPr>
          <p:nvPr>
            <p:ph type="sldNum" sz="quarter" idx="12"/>
          </p:nvPr>
        </p:nvSpPr>
        <p:spPr>
          <a:xfrm>
            <a:off x="8410576" y="6556248"/>
            <a:ext cx="502920" cy="301752"/>
          </a:xfrm>
        </p:spPr>
        <p:txBody>
          <a:bodyPr/>
          <a:lstStyle>
            <a:lvl1pPr>
              <a:defRPr sz="900"/>
            </a:lvl1pPr>
          </a:lstStyle>
          <a:p>
            <a:fld id="{0A9B7B59-832A-4043-B562-ABBDC8D1B138}"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6108192" y="6556248"/>
            <a:ext cx="2103120" cy="301752"/>
          </a:xfrm>
        </p:spPr>
        <p:txBody>
          <a:bodyPr/>
          <a:lstStyle>
            <a:lvl1pPr>
              <a:defRPr sz="900"/>
            </a:lvl1pPr>
          </a:lstStyle>
          <a:p>
            <a:fld id="{BB20EE00-05B3-4FDE-81F3-3474E3D7EA27}" type="datetimeFigureOut">
              <a:rPr lang="pl-PL" smtClean="0"/>
              <a:t>2020-06-09</a:t>
            </a:fld>
            <a:endParaRPr lang="pl-PL"/>
          </a:p>
        </p:txBody>
      </p:sp>
      <p:sp>
        <p:nvSpPr>
          <p:cNvPr id="6" name="Symbol zastępczy stopki 5"/>
          <p:cNvSpPr>
            <a:spLocks noGrp="1"/>
          </p:cNvSpPr>
          <p:nvPr>
            <p:ph type="ftr" sz="quarter" idx="11"/>
          </p:nvPr>
        </p:nvSpPr>
        <p:spPr>
          <a:xfrm>
            <a:off x="1170432" y="6557169"/>
            <a:ext cx="4948072" cy="301752"/>
          </a:xfrm>
        </p:spPr>
        <p:txBody>
          <a:bodyPr/>
          <a:lstStyle>
            <a:lvl1pPr>
              <a:defRPr sz="900"/>
            </a:lvl1pPr>
          </a:lstStyle>
          <a:p>
            <a:endParaRPr lang="pl-PL"/>
          </a:p>
        </p:txBody>
      </p:sp>
      <p:sp>
        <p:nvSpPr>
          <p:cNvPr id="7" name="Symbol zastępczy numeru slajdu 6"/>
          <p:cNvSpPr>
            <a:spLocks noGrp="1"/>
          </p:cNvSpPr>
          <p:nvPr>
            <p:ph type="sldNum" sz="quarter" idx="12"/>
          </p:nvPr>
        </p:nvSpPr>
        <p:spPr>
          <a:xfrm>
            <a:off x="8217192" y="6556248"/>
            <a:ext cx="365760" cy="301752"/>
          </a:xfrm>
        </p:spPr>
        <p:txBody>
          <a:bodyPr/>
          <a:lstStyle>
            <a:lvl1pPr algn="ctr">
              <a:defRPr sz="900"/>
            </a:lvl1pPr>
          </a:lstStyle>
          <a:p>
            <a:fld id="{0A9B7B59-832A-4043-B562-ABBDC8D1B138}"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ójkąt prostokątny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Łącznik prosty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Łącznik prosty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ymbol zastępczy tytułu 21"/>
          <p:cNvSpPr>
            <a:spLocks noGrp="1"/>
          </p:cNvSpPr>
          <p:nvPr>
            <p:ph type="title"/>
          </p:nvPr>
        </p:nvSpPr>
        <p:spPr>
          <a:xfrm>
            <a:off x="457200" y="267494"/>
            <a:ext cx="8229600" cy="1399032"/>
          </a:xfrm>
          <a:prstGeom prst="rect">
            <a:avLst/>
          </a:prstGeom>
        </p:spPr>
        <p:txBody>
          <a:bodyPr vert="horz" anchor="ctr">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B20EE00-05B3-4FDE-81F3-3474E3D7EA27}" type="datetimeFigureOut">
              <a:rPr lang="pl-PL" smtClean="0"/>
              <a:t>2020-06-09</a:t>
            </a:fld>
            <a:endParaRPr lang="pl-PL"/>
          </a:p>
        </p:txBody>
      </p:sp>
      <p:sp>
        <p:nvSpPr>
          <p:cNvPr id="3" name="Symbol zastępczy stopki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pl-PL"/>
          </a:p>
        </p:txBody>
      </p:sp>
      <p:sp>
        <p:nvSpPr>
          <p:cNvPr id="23" name="Symbol zastępczy numeru slajd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A9B7B59-832A-4043-B562-ABBDC8D1B138}" type="slidenum">
              <a:rPr lang="pl-PL" smtClean="0"/>
              <a:t>‹#›</a:t>
            </a:fld>
            <a:endParaRPr lang="pl-P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bramapoznania.p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muzeumwlokiennictwa.p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polin.p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muzeumtrzesacz.p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chopin.museum/p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1944.p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mocak.p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muzeumslaskie.p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podziemiarynku.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ecs.gda.p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71472" y="1714488"/>
            <a:ext cx="8062912" cy="1470025"/>
          </a:xfrm>
        </p:spPr>
        <p:txBody>
          <a:bodyPr>
            <a:normAutofit fontScale="90000"/>
          </a:bodyPr>
          <a:lstStyle/>
          <a:p>
            <a:r>
              <a:rPr lang="pl-PL" b="1" cap="all" dirty="0" smtClean="0"/>
              <a:t>10 INTERAKTYWNYCH MUZEÓW, KTÓRE TRZEBA ZOBACZYĆ</a:t>
            </a:r>
            <a:br>
              <a:rPr lang="pl-PL" b="1" cap="all" dirty="0" smtClean="0"/>
            </a:br>
            <a:endParaRPr 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55000" lnSpcReduction="20000"/>
          </a:bodyPr>
          <a:lstStyle/>
          <a:p>
            <a:r>
              <a:rPr lang="pl-PL" b="1" dirty="0" smtClean="0"/>
              <a:t>Ekspozycja multimedialna</a:t>
            </a:r>
            <a:r>
              <a:rPr lang="pl-PL" dirty="0" smtClean="0"/>
              <a:t> nie ma ściśle wyznaczonego kierunku. Jej aranżacja zakłada dowolność zwiedzania, według wielu ścieżek, otwierających różnorodne perspektywy interpretacyjne. Ekspozycja składa się z czterech sal głównych, trzech sal zaprojektowanych z myślą o rodzinach z dziećmi oraz dwóch sal projekcyjnych. Nowoczesna technika audiowizualna - monitory, pryzmaty, okulary stereoskopowe, ekrany dotykowe, wirtualne księgi - umożliwia zwiedzającemu odbycie podróży w czasie do początków państwa polskiego. Dzięki niej można stać się świadkiem chrztu księcia Mieszka I, zobaczyć, jak powstawała pierwsza katedra w Polsce, poznać najwybitniejszych przedstawicieli epoki renesansu związanych z Poznaniem, przenieść się na arystokratyczne salony XIX wieku czy wespół z archeologami odkrywać tajemnice ukryte w murach budowli Ostrowa Tumskiego. Każdy ze zwiedzających samodzielnie decyduje o tym, jaką ścieżką przejdzie ekspozycję, a towarzyszy mu </a:t>
            </a:r>
            <a:r>
              <a:rPr lang="pl-PL" dirty="0" err="1" smtClean="0"/>
              <a:t>audioprzewodnik</a:t>
            </a:r>
            <a:r>
              <a:rPr lang="pl-PL" dirty="0" smtClean="0"/>
              <a:t>, pozwalający na całkowicie swobodny dostęp do informacji.</a:t>
            </a:r>
          </a:p>
          <a:p>
            <a:r>
              <a:rPr lang="pl-PL" dirty="0" smtClean="0"/>
              <a:t/>
            </a:r>
            <a:br>
              <a:rPr lang="pl-PL" dirty="0" smtClean="0"/>
            </a:br>
            <a:endParaRPr lang="pl-P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Dane adresowe:</a:t>
            </a:r>
            <a:endParaRPr lang="pl-PL" dirty="0"/>
          </a:p>
        </p:txBody>
      </p:sp>
      <p:sp>
        <p:nvSpPr>
          <p:cNvPr id="3" name="Symbol zastępczy zawartości 2"/>
          <p:cNvSpPr>
            <a:spLocks noGrp="1"/>
          </p:cNvSpPr>
          <p:nvPr>
            <p:ph idx="1"/>
          </p:nvPr>
        </p:nvSpPr>
        <p:spPr/>
        <p:txBody>
          <a:bodyPr/>
          <a:lstStyle/>
          <a:p>
            <a:pPr>
              <a:buNone/>
            </a:pPr>
            <a:r>
              <a:rPr lang="pl-PL" b="1" dirty="0" smtClean="0"/>
              <a:t>Brama Poznania ICHOT</a:t>
            </a:r>
            <a:br>
              <a:rPr lang="pl-PL" b="1" dirty="0" smtClean="0"/>
            </a:br>
            <a:r>
              <a:rPr lang="pl-PL" b="1" dirty="0" smtClean="0"/>
              <a:t>ul. Gdańska 2, 61-123 Poznań</a:t>
            </a:r>
            <a:endParaRPr lang="pl-PL" dirty="0" smtClean="0"/>
          </a:p>
          <a:p>
            <a:pPr>
              <a:buNone/>
            </a:pPr>
            <a:r>
              <a:rPr lang="pl-PL" b="1" dirty="0" err="1" smtClean="0">
                <a:hlinkClick r:id="rId2"/>
              </a:rPr>
              <a:t>www.BramaPoznania.pl</a:t>
            </a:r>
            <a:endParaRPr lang="pl-PL" dirty="0" smtClean="0"/>
          </a:p>
          <a:p>
            <a:pPr>
              <a:buNone/>
            </a:pPr>
            <a:r>
              <a:rPr lang="pl-PL" dirty="0" smtClean="0"/>
              <a:t/>
            </a:r>
            <a:br>
              <a:rPr lang="pl-PL" dirty="0" smtClean="0"/>
            </a:br>
            <a:endParaRPr lang="pl-P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t>Interaktywne Muzeum Włókiennictwa w Łodzi</a:t>
            </a:r>
            <a:r>
              <a:rPr lang="pl-PL" dirty="0" smtClean="0"/>
              <a:t/>
            </a:r>
            <a:br>
              <a:rPr lang="pl-PL" dirty="0" smtClean="0"/>
            </a:br>
            <a:endParaRPr lang="pl-PL" dirty="0"/>
          </a:p>
        </p:txBody>
      </p:sp>
      <p:pic>
        <p:nvPicPr>
          <p:cNvPr id="4" name="Symbol zastępczy zawartości 3" descr="Lodz White Manufacture.jpg"/>
          <p:cNvPicPr>
            <a:picLocks noGrp="1" noChangeAspect="1"/>
          </p:cNvPicPr>
          <p:nvPr>
            <p:ph idx="1"/>
          </p:nvPr>
        </p:nvPicPr>
        <p:blipFill>
          <a:blip r:embed="rId2"/>
          <a:stretch>
            <a:fillRect/>
          </a:stretch>
        </p:blipFill>
        <p:spPr>
          <a:xfrm>
            <a:off x="1143000" y="1882775"/>
            <a:ext cx="6858000" cy="4572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dirty="0" smtClean="0"/>
              <a:t>Pierwsze w Europie Środkowej </a:t>
            </a:r>
            <a:r>
              <a:rPr lang="pl-PL" b="1" dirty="0" smtClean="0"/>
              <a:t>Interaktywne Muzeum Włókiennictwa </a:t>
            </a:r>
            <a:r>
              <a:rPr lang="pl-PL" dirty="0" smtClean="0"/>
              <a:t>jest częścią </a:t>
            </a:r>
            <a:r>
              <a:rPr lang="pl-PL" b="1" dirty="0" smtClean="0"/>
              <a:t>łódzkiego Centralnego Muzeum Włókiennictwa</a:t>
            </a:r>
            <a:r>
              <a:rPr lang="pl-PL" dirty="0" smtClean="0"/>
              <a:t>. W sumie przygotowano niemal 100 angażujących aplikacji, w tym kilkanaście filmów oraz animacji.</a:t>
            </a:r>
          </a:p>
          <a:p>
            <a:r>
              <a:rPr lang="pl-PL" dirty="0" smtClean="0"/>
              <a:t/>
            </a:r>
            <a:br>
              <a:rPr lang="pl-PL" dirty="0" smtClean="0"/>
            </a:br>
            <a:endParaRPr lang="pl-P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62500" lnSpcReduction="20000"/>
          </a:bodyPr>
          <a:lstStyle/>
          <a:p>
            <a:r>
              <a:rPr lang="pl-PL" dirty="0" smtClean="0"/>
              <a:t>Wizyta w niezwykłej przestrzeni muzealnej będzie okazją do multimedialnego wyhaftowania wzoru na interaktywnym materiale. Będzie można się m.in. zmierzyć z gobelinowymi puzzlami prezentowanymi na nowoczesnych </a:t>
            </a:r>
            <a:r>
              <a:rPr lang="pl-PL" dirty="0" err="1" smtClean="0"/>
              <a:t>wielodotykowych</a:t>
            </a:r>
            <a:r>
              <a:rPr lang="pl-PL" dirty="0" smtClean="0"/>
              <a:t> nośnikach. Nie zabraknie również aplikacji związanych z przeszłością Łodzi. Za pomocą dotyku będzie można odkrywać tajemnice historii miasta, którego rozwój determinował przemysł włókienniczy. Jednym z ciekawszych rozwiązań edukacyjnych jest także specjalna prezentacja </a:t>
            </a:r>
            <a:r>
              <a:rPr lang="pl-PL" dirty="0" err="1" smtClean="0"/>
              <a:t>wielodotykowa</a:t>
            </a:r>
            <a:r>
              <a:rPr lang="pl-PL" dirty="0" smtClean="0"/>
              <a:t>, pozwalająca odkrywać stroje i ubiory każdej z epok historycznych. Po każdej z części można udać się do wirtualnej przebieralni, by dopasować kreację zgodną z modą epoki. Pierwszy raz w Polsce na potrzeby ekspozycji zintegrowano kilka systemów podłogi interaktywnej.</a:t>
            </a:r>
          </a:p>
          <a:p>
            <a:r>
              <a:rPr lang="pl-PL" dirty="0" smtClean="0"/>
              <a:t/>
            </a:r>
            <a:br>
              <a:rPr lang="pl-PL" dirty="0" smtClean="0"/>
            </a:br>
            <a:endParaRPr lang="pl-P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85000" lnSpcReduction="10000"/>
          </a:bodyPr>
          <a:lstStyle/>
          <a:p>
            <a:r>
              <a:rPr lang="pl-PL" dirty="0" smtClean="0"/>
              <a:t>Dziś nowoczesne rozwiązania muzealne angażują gości w każdym wieku. Pozwalają na odkrywanie przestrzeni muzealnej w bardziej samodzielny sposób, przypominając dzięki mechanizmom rywalizacji, połączenie lekcji muzealnej z harcerskimi podchodami. Odwiedzając zmodernizowany budynek Kotłowni będzie można osobiście poznać także Ludwika </a:t>
            </a:r>
            <a:r>
              <a:rPr lang="pl-PL" dirty="0" err="1" smtClean="0"/>
              <a:t>Geyera</a:t>
            </a:r>
            <a:r>
              <a:rPr lang="pl-PL" dirty="0" smtClean="0"/>
              <a:t> uważnego za jednego z pionierów przemysłu włókienniczego w Łodzi.</a:t>
            </a:r>
          </a:p>
          <a:p>
            <a:r>
              <a:rPr lang="pl-PL" dirty="0" smtClean="0"/>
              <a:t/>
            </a:r>
            <a:br>
              <a:rPr lang="pl-PL" dirty="0" smtClean="0"/>
            </a:br>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Dane adresowe</a:t>
            </a:r>
            <a:endParaRPr lang="pl-PL" dirty="0"/>
          </a:p>
        </p:txBody>
      </p:sp>
      <p:sp>
        <p:nvSpPr>
          <p:cNvPr id="3" name="Symbol zastępczy zawartości 2"/>
          <p:cNvSpPr>
            <a:spLocks noGrp="1"/>
          </p:cNvSpPr>
          <p:nvPr>
            <p:ph idx="1"/>
          </p:nvPr>
        </p:nvSpPr>
        <p:spPr/>
        <p:txBody>
          <a:bodyPr/>
          <a:lstStyle/>
          <a:p>
            <a:r>
              <a:rPr lang="pl-PL" b="1" dirty="0" smtClean="0"/>
              <a:t>Centralne Muzeum Włókiennictwa w Łodzi</a:t>
            </a:r>
            <a:br>
              <a:rPr lang="pl-PL" b="1" dirty="0" smtClean="0"/>
            </a:br>
            <a:r>
              <a:rPr lang="pl-PL" b="1" dirty="0" smtClean="0"/>
              <a:t>ul. Piotrkowska 282, 93 - 034 Łódź</a:t>
            </a:r>
            <a:endParaRPr lang="pl-PL" dirty="0" smtClean="0"/>
          </a:p>
          <a:p>
            <a:r>
              <a:rPr lang="pl-PL" b="1" dirty="0" err="1" smtClean="0">
                <a:hlinkClick r:id="rId2"/>
              </a:rPr>
              <a:t>www.muzeumwlokiennictwa.pl</a:t>
            </a:r>
            <a:endParaRPr lang="pl-PL" dirty="0" smtClean="0"/>
          </a:p>
          <a:p>
            <a:endParaRPr lang="pl-P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t> Muzeum Historii Żydów Polskich POLIN w Warszawie</a:t>
            </a:r>
            <a:r>
              <a:rPr lang="pl-PL" dirty="0" smtClean="0"/>
              <a:t/>
            </a:r>
            <a:br>
              <a:rPr lang="pl-PL" dirty="0" smtClean="0"/>
            </a:br>
            <a:endParaRPr lang="pl-PL" dirty="0"/>
          </a:p>
        </p:txBody>
      </p:sp>
      <p:pic>
        <p:nvPicPr>
          <p:cNvPr id="4" name="Symbol zastępczy zawartości 3" descr="MHZP_POLIN.jpg"/>
          <p:cNvPicPr>
            <a:picLocks noGrp="1" noChangeAspect="1"/>
          </p:cNvPicPr>
          <p:nvPr>
            <p:ph idx="1"/>
          </p:nvPr>
        </p:nvPicPr>
        <p:blipFill>
          <a:blip r:embed="rId2" cstate="print"/>
          <a:stretch>
            <a:fillRect/>
          </a:stretch>
        </p:blipFill>
        <p:spPr>
          <a:xfrm>
            <a:off x="2788920" y="2980055"/>
            <a:ext cx="3566160" cy="237744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92500" lnSpcReduction="20000"/>
          </a:bodyPr>
          <a:lstStyle/>
          <a:p>
            <a:r>
              <a:rPr lang="pl-PL" b="1" dirty="0" smtClean="0"/>
              <a:t>Muzeum POLIN</a:t>
            </a:r>
            <a:r>
              <a:rPr lang="pl-PL" dirty="0" smtClean="0"/>
              <a:t> powstało w symbolicznym miejscu w centrum Warszawy: na Muranowie – zatem w przedwojennej dzielnicy zamieszkałej głównie przez Żydów; w czasie wojny przekształconej przez Niemców w getto. Muzeum dopełnia historię tego miejsca: pobliski </a:t>
            </a:r>
            <a:r>
              <a:rPr lang="pl-PL" b="1" dirty="0" smtClean="0"/>
              <a:t>pomnik Bohaterów Getta</a:t>
            </a:r>
            <a:r>
              <a:rPr lang="pl-PL" dirty="0" smtClean="0"/>
              <a:t> upamiętnia, jak polscy Żydzi ginęli, muzeum zaś przypomina, jak żyli. Dlatego nazywamy je </a:t>
            </a:r>
            <a:r>
              <a:rPr lang="pl-PL" b="1" dirty="0" smtClean="0"/>
              <a:t>„muzeum życia"</a:t>
            </a:r>
            <a:r>
              <a:rPr lang="pl-PL" dirty="0" smtClean="0"/>
              <a:t>.</a:t>
            </a:r>
          </a:p>
          <a:p>
            <a:r>
              <a:rPr lang="pl-PL" dirty="0" smtClean="0"/>
              <a:t/>
            </a:r>
            <a:br>
              <a:rPr lang="pl-PL" dirty="0" smtClean="0"/>
            </a:br>
            <a:endParaRPr lang="pl-P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lnSpcReduction="10000"/>
          </a:bodyPr>
          <a:lstStyle/>
          <a:p>
            <a:r>
              <a:rPr lang="pl-PL" dirty="0" smtClean="0"/>
              <a:t>Sercem muzeum jest interaktywna wystawa stała, opracowana przez międzynarodowy zespół historyków i muzealników, prezentuje tysiącletnią historię polskich Żydów, od średniowiecza po czasy współczesne. Wystawa opowiada o ich kulturze i dziedzictwie, z których czerpią Polska i świat.</a:t>
            </a:r>
            <a:br>
              <a:rPr lang="pl-PL" dirty="0" smtClean="0"/>
            </a:br>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70000" lnSpcReduction="20000"/>
          </a:bodyPr>
          <a:lstStyle/>
          <a:p>
            <a:r>
              <a:rPr lang="pl-PL" dirty="0" smtClean="0"/>
              <a:t>Muzea zmieniają się równie szybko jak rzeczywistość wokół nas. Czasy kiedy w czterech ścianach pokazywane były tylko eksponaty odchodzą do lamusa. Obecnie trudno sobie wyobrazić nowoczesną placówkę muzealną bez stanowisk interaktywnych, warsztatów tematycznych czy też multimedialnych prezentacji treści. Dodatkowo obiekty muzealne stały się także doskonale funkcjonującymi centrami kultury, w których zobaczyć można spektakle teatralne, posłuchać koncertu lub też wziąć udział w innym tego typu wydarzeniu. Poniżej przedstawiamy 10 naszych propozycji interaktywnych muzeów, które każdy powinien zobaczyć.</a:t>
            </a:r>
          </a:p>
          <a:p>
            <a:r>
              <a:rPr lang="pl-PL" dirty="0" smtClean="0"/>
              <a:t/>
            </a:r>
            <a:br>
              <a:rPr lang="pl-PL" dirty="0" smtClean="0"/>
            </a:br>
            <a:endParaRPr lang="pl-P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70000" lnSpcReduction="20000"/>
          </a:bodyPr>
          <a:lstStyle/>
          <a:p>
            <a:r>
              <a:rPr lang="pl-PL" dirty="0" smtClean="0"/>
              <a:t>Program Muzeum realizuje model nowoczesnego muzealnictwa, w którym działalność wystawiennicza i naukowa łączy się z bogatym programem kulturalnym i edukacyjnym. Dlatego, jeszcze przed otwarciem wystawy stałej, muzeum rozpoczęło organizację wystaw czasowych – prezentujących dzieła i instalacje artystyczne, kolekcje pamiątek, oraz wydarzenia i miejsca historyczne. W muzeum występują tu znakomici artyści prezentujący całą paletę gatunków: muzykę klasyczną, klezmerską, jazz i rock. W bogatym programie znajdują się także spektakle teatralne, w tym premiery przygotowane przez twórców młodego pokolenia, seanse filmowe, wykłady i debaty z udziałem naukowców i osobistości życia społecznego, spotkania ze Sprawiedliwymi i Ocalałymi oraz warsztaty dla dzieci i dorosłych.</a:t>
            </a:r>
            <a:br>
              <a:rPr lang="pl-PL" dirty="0" smtClean="0"/>
            </a:br>
            <a:endParaRPr 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77500" lnSpcReduction="20000"/>
          </a:bodyPr>
          <a:lstStyle/>
          <a:p>
            <a:r>
              <a:rPr lang="pl-PL" dirty="0" smtClean="0"/>
              <a:t>Budynek muzeum został zaprojektowany przez fińską pracownię </a:t>
            </a:r>
            <a:r>
              <a:rPr lang="pl-PL" dirty="0" err="1" smtClean="0"/>
              <a:t>Lahdelma</a:t>
            </a:r>
            <a:r>
              <a:rPr lang="pl-PL" dirty="0" smtClean="0"/>
              <a:t> &amp; </a:t>
            </a:r>
            <a:r>
              <a:rPr lang="pl-PL" dirty="0" err="1" smtClean="0"/>
              <a:t>Mahlamäki</a:t>
            </a:r>
            <a:r>
              <a:rPr lang="pl-PL" dirty="0" smtClean="0"/>
              <a:t>. Finowie zwyciężyli w międzynarodowym konkursie architektonicznym, ogłoszonym w 2005 r., na który napłynęło ponad 100 zgłoszeń z całego świata. </a:t>
            </a:r>
            <a:r>
              <a:rPr lang="pl-PL" b="1" dirty="0" smtClean="0"/>
              <a:t>Budynek uznawany jest za perłę architektury</a:t>
            </a:r>
            <a:r>
              <a:rPr lang="pl-PL" dirty="0" smtClean="0"/>
              <a:t>. Zdobył już wiele wyróżnień – w 2008 r. projekt został nagrodzony International </a:t>
            </a:r>
            <a:r>
              <a:rPr lang="pl-PL" dirty="0" err="1" smtClean="0"/>
              <a:t>Architecture</a:t>
            </a:r>
            <a:r>
              <a:rPr lang="pl-PL" dirty="0" smtClean="0"/>
              <a:t> </a:t>
            </a:r>
            <a:r>
              <a:rPr lang="pl-PL" dirty="0" err="1" smtClean="0"/>
              <a:t>Award</a:t>
            </a:r>
            <a:r>
              <a:rPr lang="pl-PL" dirty="0" smtClean="0"/>
              <a:t> przyznawaną przez Chicago </a:t>
            </a:r>
            <a:r>
              <a:rPr lang="pl-PL" dirty="0" err="1" smtClean="0"/>
              <a:t>Athenaeum</a:t>
            </a:r>
            <a:r>
              <a:rPr lang="pl-PL" dirty="0" smtClean="0"/>
              <a:t>, w 2013 r. gmach otrzymał pierwszą nagrodę w konkursie </a:t>
            </a:r>
            <a:r>
              <a:rPr lang="pl-PL" dirty="0" err="1" smtClean="0"/>
              <a:t>Eurobuild</a:t>
            </a:r>
            <a:r>
              <a:rPr lang="pl-PL" dirty="0" smtClean="0"/>
              <a:t> </a:t>
            </a:r>
            <a:r>
              <a:rPr lang="pl-PL" dirty="0" err="1" smtClean="0"/>
              <a:t>Awards</a:t>
            </a:r>
            <a:r>
              <a:rPr lang="pl-PL" dirty="0" smtClean="0"/>
              <a:t> w kategorii </a:t>
            </a:r>
            <a:r>
              <a:rPr lang="pl-PL" dirty="0" err="1" smtClean="0"/>
              <a:t>Architectural</a:t>
            </a:r>
            <a:r>
              <a:rPr lang="pl-PL" dirty="0" smtClean="0"/>
              <a:t> Design of </a:t>
            </a:r>
            <a:r>
              <a:rPr lang="pl-PL" dirty="0" err="1" smtClean="0"/>
              <a:t>the</a:t>
            </a:r>
            <a:r>
              <a:rPr lang="pl-PL" dirty="0" smtClean="0"/>
              <a:t> </a:t>
            </a:r>
            <a:r>
              <a:rPr lang="pl-PL" dirty="0" err="1" smtClean="0"/>
              <a:t>Year</a:t>
            </a:r>
            <a:r>
              <a:rPr lang="pl-PL" dirty="0" smtClean="0"/>
              <a:t>, a w 2014 r. – Nagrodę Roku Stowarzyszenia Architektów Polskich.</a:t>
            </a:r>
            <a:br>
              <a:rPr lang="pl-PL" dirty="0" smtClean="0"/>
            </a:br>
            <a:endParaRPr lang="pl-PL" dirty="0" smtClean="0"/>
          </a:p>
          <a:p>
            <a:endParaRPr lang="pl-PL" dirty="0" smtClean="0"/>
          </a:p>
          <a:p>
            <a:endParaRPr lang="pl-P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92500" lnSpcReduction="20000"/>
          </a:bodyPr>
          <a:lstStyle/>
          <a:p>
            <a:r>
              <a:rPr lang="pl-PL" dirty="0" smtClean="0"/>
              <a:t>Muzeum POLIN wyróżnia niezwykły hol, którego pofalowane, dynamiczne ściany rozcinają całe wnętrze budynku. To architektoniczny symbol wyrwy, jaką w historii Żydów uczyniły Zagłada i powojenne represje. Rolą muzeum jest przywracanie pamięci i budowanie więzi między przeszłością a teraźniejszością – tak, jak most wysoko nad rozpadliną holu łączy oba jego brzegi.</a:t>
            </a:r>
          </a:p>
          <a:p>
            <a:r>
              <a:rPr lang="pl-PL" dirty="0" smtClean="0"/>
              <a:t/>
            </a:r>
            <a:br>
              <a:rPr lang="pl-PL" dirty="0" smtClean="0"/>
            </a:br>
            <a:endParaRPr lang="pl-P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85000" lnSpcReduction="20000"/>
          </a:bodyPr>
          <a:lstStyle/>
          <a:p>
            <a:r>
              <a:rPr lang="pl-PL" dirty="0" smtClean="0"/>
              <a:t>Wystawa stałą ma charakter narracyjny: zwiedzający zanurzy się w historii opowiadanej przez zabytkowe przedmioty, malowidła, instalacje interaktywne, rekonstrukcje i makiety, projekcje wideo, dźwięki i teksty. Na każdym etapie tej wędrówki w przeszłość staramy się być jak najbliżej codzienności. Oddajemy głos żydowskim kupcom, uczonym i artystom z danej epoki. Rabinom, gospodyniom domowym, politykom, kronikarzom, rewolucjonistom...</a:t>
            </a:r>
          </a:p>
          <a:p>
            <a:r>
              <a:rPr lang="pl-PL" dirty="0" smtClean="0"/>
              <a:t/>
            </a:r>
            <a:br>
              <a:rPr lang="pl-PL" dirty="0" smtClean="0"/>
            </a:br>
            <a:endParaRPr lang="pl-P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Dane adresowe:</a:t>
            </a:r>
            <a:endParaRPr lang="pl-PL" dirty="0"/>
          </a:p>
        </p:txBody>
      </p:sp>
      <p:sp>
        <p:nvSpPr>
          <p:cNvPr id="3" name="Symbol zastępczy zawartości 2"/>
          <p:cNvSpPr>
            <a:spLocks noGrp="1"/>
          </p:cNvSpPr>
          <p:nvPr>
            <p:ph idx="1"/>
          </p:nvPr>
        </p:nvSpPr>
        <p:spPr/>
        <p:txBody>
          <a:bodyPr/>
          <a:lstStyle/>
          <a:p>
            <a:r>
              <a:rPr lang="pl-PL" b="1" dirty="0" smtClean="0"/>
              <a:t>Muzeum Historii Żydów Polskich,</a:t>
            </a:r>
            <a:br>
              <a:rPr lang="pl-PL" b="1" dirty="0" smtClean="0"/>
            </a:br>
            <a:r>
              <a:rPr lang="pl-PL" b="1" dirty="0" smtClean="0"/>
              <a:t>ul. Mordechaja Anielewicza 6, 00-157 Warszawa</a:t>
            </a:r>
            <a:endParaRPr lang="pl-PL" dirty="0" smtClean="0"/>
          </a:p>
          <a:p>
            <a:r>
              <a:rPr lang="pl-PL" b="1" dirty="0" err="1" smtClean="0">
                <a:hlinkClick r:id="rId2"/>
              </a:rPr>
              <a:t>www.polin.pl</a:t>
            </a:r>
            <a:endParaRPr lang="pl-PL" dirty="0" smtClean="0"/>
          </a:p>
          <a:p>
            <a:endParaRPr lang="pl-P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t>Muzeum na klifie w </a:t>
            </a:r>
            <a:r>
              <a:rPr lang="pl-PL" b="1" dirty="0" smtClean="0"/>
              <a:t>Trzęsaczu</a:t>
            </a:r>
            <a:endParaRPr lang="pl-PL" dirty="0"/>
          </a:p>
        </p:txBody>
      </p:sp>
      <p:pic>
        <p:nvPicPr>
          <p:cNvPr id="4" name="Symbol zastępczy zawartości 3" descr="MuzeumTrzesacz.jpg"/>
          <p:cNvPicPr>
            <a:picLocks noGrp="1" noChangeAspect="1"/>
          </p:cNvPicPr>
          <p:nvPr>
            <p:ph idx="1"/>
          </p:nvPr>
        </p:nvPicPr>
        <p:blipFill>
          <a:blip r:embed="rId2"/>
          <a:stretch>
            <a:fillRect/>
          </a:stretch>
        </p:blipFill>
        <p:spPr>
          <a:xfrm>
            <a:off x="1138598" y="1882775"/>
            <a:ext cx="6866804" cy="45720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70000" lnSpcReduction="20000"/>
          </a:bodyPr>
          <a:lstStyle/>
          <a:p>
            <a:r>
              <a:rPr lang="pl-PL" dirty="0" smtClean="0"/>
              <a:t>We współpracy z najlepszymi europejskimi specjalistami, w odnowionych wnętrzach, przygotowana została nowoczesna, multimedialna ekspozycja, która zachwyci nawet najbardziej wymagających gości. Zamiast klasycznych eksponatów za szklaną szybą, proponujemy niezwykłą podróż w czasie, możliwą dzięki prezentacjom z dźwiękiem, światłem i obrazem. Multimedialne bodźce idealnie współgrają, oddziałując na wszystkie zmysły odwiedzających, przenosząc ich do fascynującego świata, w którym baśnie przeplatają się z żywą nauką.</a:t>
            </a:r>
            <a:br>
              <a:rPr lang="pl-PL" dirty="0" smtClean="0"/>
            </a:br>
            <a:r>
              <a:rPr lang="pl-PL" dirty="0" smtClean="0"/>
              <a:t/>
            </a:r>
            <a:br>
              <a:rPr lang="pl-PL" dirty="0" smtClean="0"/>
            </a:br>
            <a:r>
              <a:rPr lang="pl-PL" dirty="0" smtClean="0"/>
              <a:t>Za pomocą nowoczesnych technologii opowiadana jest historia </a:t>
            </a:r>
            <a:r>
              <a:rPr lang="pl-PL" b="1" dirty="0" smtClean="0"/>
              <a:t>Ruin Kościoła w Trzęsaczu</a:t>
            </a:r>
            <a:r>
              <a:rPr lang="pl-PL" dirty="0" smtClean="0"/>
              <a:t>, znaczenie 15 południka, na którym leży Trzęsacz, tajemniczą legendę Zielenicy, a także pokazujemy, jak na przestrzeni wieków toczyła się walka człowieka z żywiołem.</a:t>
            </a:r>
            <a:endParaRPr lang="pl-PL"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Dane adresowe:</a:t>
            </a:r>
            <a:endParaRPr lang="pl-PL" dirty="0"/>
          </a:p>
        </p:txBody>
      </p:sp>
      <p:sp>
        <p:nvSpPr>
          <p:cNvPr id="3" name="Symbol zastępczy zawartości 2"/>
          <p:cNvSpPr>
            <a:spLocks noGrp="1"/>
          </p:cNvSpPr>
          <p:nvPr>
            <p:ph idx="1"/>
          </p:nvPr>
        </p:nvSpPr>
        <p:spPr/>
        <p:txBody>
          <a:bodyPr/>
          <a:lstStyle/>
          <a:p>
            <a:r>
              <a:rPr lang="pl-PL" b="1" dirty="0" smtClean="0"/>
              <a:t>Multimedialne Muzeum na Klifie</a:t>
            </a:r>
            <a:br>
              <a:rPr lang="pl-PL" b="1" dirty="0" smtClean="0"/>
            </a:br>
            <a:r>
              <a:rPr lang="pl-PL" b="1" dirty="0" smtClean="0"/>
              <a:t>Trzęsacz, ul. Klifowa 3B, 72-344 Rewal</a:t>
            </a:r>
            <a:endParaRPr lang="pl-PL" dirty="0" smtClean="0"/>
          </a:p>
          <a:p>
            <a:r>
              <a:rPr lang="pl-PL" b="1" dirty="0" err="1" smtClean="0">
                <a:hlinkClick r:id="rId2"/>
              </a:rPr>
              <a:t>www.muzeumtrzesacz.pl</a:t>
            </a:r>
            <a:endParaRPr lang="pl-PL" dirty="0" smtClean="0"/>
          </a:p>
          <a:p>
            <a:endParaRPr lang="pl-PL"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t>Muzeum Fryderyka Chopina w </a:t>
            </a:r>
            <a:r>
              <a:rPr lang="pl-PL" b="1" dirty="0" smtClean="0"/>
              <a:t>Warszawie</a:t>
            </a:r>
            <a:endParaRPr lang="pl-PL" dirty="0"/>
          </a:p>
        </p:txBody>
      </p:sp>
      <p:pic>
        <p:nvPicPr>
          <p:cNvPr id="4" name="Symbol zastępczy zawartości 3" descr="MuzeumChopina.jpg"/>
          <p:cNvPicPr>
            <a:picLocks noGrp="1" noChangeAspect="1"/>
          </p:cNvPicPr>
          <p:nvPr>
            <p:ph idx="1"/>
          </p:nvPr>
        </p:nvPicPr>
        <p:blipFill>
          <a:blip r:embed="rId2"/>
          <a:stretch>
            <a:fillRect/>
          </a:stretch>
        </p:blipFill>
        <p:spPr>
          <a:xfrm>
            <a:off x="1214414" y="1832142"/>
            <a:ext cx="6858048" cy="457789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70000" lnSpcReduction="20000"/>
          </a:bodyPr>
          <a:lstStyle/>
          <a:p>
            <a:r>
              <a:rPr lang="pl-PL" dirty="0" smtClean="0"/>
              <a:t>„Bogactwo wielkiej muzyki Chopina" i kultywowanie pamięci o jej autorze, jest misją </a:t>
            </a:r>
            <a:r>
              <a:rPr lang="pl-PL" b="1" dirty="0" smtClean="0"/>
              <a:t>Muzeum Fryderyka Chopina</a:t>
            </a:r>
            <a:r>
              <a:rPr lang="pl-PL" dirty="0" smtClean="0"/>
              <a:t> w Warszawie. Nowoczesne aranżacje i multimedia w połączeniu z oryginalnymi pamiątkami po wielkim kompozytorze sprawiają, że w muzeum czujemy się gośćmi samego </a:t>
            </a:r>
            <a:r>
              <a:rPr lang="pl-PL" b="1" dirty="0" smtClean="0"/>
              <a:t>Fryderyka Chopina</a:t>
            </a:r>
            <a:r>
              <a:rPr lang="pl-PL" dirty="0" smtClean="0"/>
              <a:t>. Będąc w muzeum chopinowskim otrzymamy dostęp do najwyższej jakości wiedzy oraz doznań artystycznych. Tak jak sztukę malarzy impresjonistów naprawdę można zrozumieć tylko wtedy, kiedy zobaczymy te zrudziałe podparyskie lasy, zarośla, „spokojne płachty wody" czy łąki, tak muzyka Chopina staje się naprawdę zrozumiała dopiero pośród największej kolekcji chopinianów na świecie. Kolekcji gromadzonej od 1934 r.</a:t>
            </a:r>
          </a:p>
          <a:p>
            <a:r>
              <a:rPr lang="pl-PL" dirty="0" smtClean="0"/>
              <a:t/>
            </a:r>
            <a:br>
              <a:rPr lang="pl-PL" dirty="0" smtClean="0"/>
            </a:br>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t>Europejskie Centrum Solidarności w Gdańsku</a:t>
            </a:r>
            <a:r>
              <a:rPr lang="pl-PL" dirty="0" smtClean="0"/>
              <a:t/>
            </a:r>
            <a:br>
              <a:rPr lang="pl-PL" dirty="0" smtClean="0"/>
            </a:br>
            <a:endParaRPr lang="pl-PL" dirty="0"/>
          </a:p>
        </p:txBody>
      </p:sp>
      <p:pic>
        <p:nvPicPr>
          <p:cNvPr id="4" name="Symbol zastępczy zawartości 3" descr="ecs_bud.jpg"/>
          <p:cNvPicPr>
            <a:picLocks noGrp="1" noChangeAspect="1"/>
          </p:cNvPicPr>
          <p:nvPr>
            <p:ph idx="1"/>
          </p:nvPr>
        </p:nvPicPr>
        <p:blipFill>
          <a:blip r:embed="rId2"/>
          <a:stretch>
            <a:fillRect/>
          </a:stretch>
        </p:blipFill>
        <p:spPr>
          <a:xfrm>
            <a:off x="1143000" y="1882775"/>
            <a:ext cx="6858000" cy="45720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85000" lnSpcReduction="20000"/>
          </a:bodyPr>
          <a:lstStyle/>
          <a:p>
            <a:r>
              <a:rPr lang="pl-PL" dirty="0" smtClean="0"/>
              <a:t>Dziś muzeum szczyci się ponad pięcioma tysiącami pamiątek. Autografy i pierwodruki dzieł Chopina, jego korespondencja, pamiątki, dokumenty, edycje dzieł kompozytora oraz obrazy, grafiki i rzeźby. Dużym zainteresowaniem cieszą się chopinowskie „bohomazy" czyli odręczne notatki i rysunki w zachowanych kalendarzach z lat 30. XIX w. Pośród woluminów z biblioteki Chopinów poczesne miejsce zajmuje nagroda książkowa dla Fryderyka Chopina, ucznia liceum.</a:t>
            </a:r>
          </a:p>
          <a:p>
            <a:r>
              <a:rPr lang="pl-PL" dirty="0" smtClean="0"/>
              <a:t/>
            </a:r>
            <a:br>
              <a:rPr lang="pl-PL" dirty="0" smtClean="0"/>
            </a:br>
            <a:endParaRPr lang="pl-PL"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62500" lnSpcReduction="20000"/>
          </a:bodyPr>
          <a:lstStyle/>
          <a:p>
            <a:r>
              <a:rPr lang="pl-PL" dirty="0" smtClean="0"/>
              <a:t>W kolekcji muzeum są też pierwsze znane, datowane wizerunki młodocianego kompozytora, wykonane w sztambuchu przez Elizę Radziwiłłównę. Jest medal z wizerunkiem Chopina autorstwa </a:t>
            </a:r>
            <a:r>
              <a:rPr lang="pl-PL" dirty="0" err="1" smtClean="0"/>
              <a:t>Bovy'ego</a:t>
            </a:r>
            <a:r>
              <a:rPr lang="pl-PL" dirty="0" smtClean="0"/>
              <a:t> i kamea Luigi </a:t>
            </a:r>
            <a:r>
              <a:rPr lang="pl-PL" dirty="0" err="1" smtClean="0"/>
              <a:t>Islera</a:t>
            </a:r>
            <a:r>
              <a:rPr lang="pl-PL" dirty="0" smtClean="0"/>
              <a:t> z 1842 roku. Rysunki zaprzyjaźnionego z Chopinem Teofila Kwiatkowskiego, pokazują nam kompozytora w alkowie. Obrazom Chopin w stroju domowym obok Ostatnich chwil Chopina i Chopina na łożu śmierci realności dodaje kosmyk włosów i zasuszone kwiaty z łoża śmierci.</a:t>
            </a:r>
          </a:p>
          <a:p>
            <a:r>
              <a:rPr lang="pl-PL" dirty="0" smtClean="0"/>
              <a:t>Swoistymi impresjami muzycznymi są drobiazgi osobiste, których Fryderyk Chopin codziennie dotykał: złoty zegarek, notatniki, ołówek, breloczek, spinki do gorsu, pudełeczko na cukierki czy chusteczka z monogramem. Słynny jest już rysunek Antoniego Kolberga, obrazujący domowników, zgromadzonych wokół fortepianu. A pośrodku muzealnego salonu stoi ostatni </a:t>
            </a:r>
            <a:r>
              <a:rPr lang="pl-PL" b="1" dirty="0" smtClean="0"/>
              <a:t>fortepian Fryderyka</a:t>
            </a:r>
            <a:r>
              <a:rPr lang="pl-PL" dirty="0" smtClean="0"/>
              <a:t> firmy Ignace Pleyel z lat 40. XIX wieku.</a:t>
            </a:r>
          </a:p>
          <a:p>
            <a:endParaRPr lang="pl-PL"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Dane adresowe:</a:t>
            </a:r>
            <a:endParaRPr lang="pl-PL" dirty="0"/>
          </a:p>
        </p:txBody>
      </p:sp>
      <p:sp>
        <p:nvSpPr>
          <p:cNvPr id="3" name="Symbol zastępczy zawartości 2"/>
          <p:cNvSpPr>
            <a:spLocks noGrp="1"/>
          </p:cNvSpPr>
          <p:nvPr>
            <p:ph idx="1"/>
          </p:nvPr>
        </p:nvSpPr>
        <p:spPr/>
        <p:txBody>
          <a:bodyPr/>
          <a:lstStyle/>
          <a:p>
            <a:r>
              <a:rPr lang="pl-PL" b="1" dirty="0" smtClean="0"/>
              <a:t>Zamek Ostrogskich</a:t>
            </a:r>
            <a:br>
              <a:rPr lang="pl-PL" b="1" dirty="0" smtClean="0"/>
            </a:br>
            <a:r>
              <a:rPr lang="pl-PL" b="1" dirty="0" smtClean="0"/>
              <a:t>ul. Okólnik 1, Warszawa</a:t>
            </a:r>
            <a:endParaRPr lang="pl-PL" dirty="0" smtClean="0"/>
          </a:p>
          <a:p>
            <a:r>
              <a:rPr lang="pl-PL" b="1" dirty="0" err="1" smtClean="0">
                <a:hlinkClick r:id="rId2"/>
              </a:rPr>
              <a:t>www.chopin.museum</a:t>
            </a:r>
            <a:endParaRPr lang="pl-PL" dirty="0" smtClean="0"/>
          </a:p>
          <a:p>
            <a:endParaRPr lang="pl-PL"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 </a:t>
            </a:r>
            <a:r>
              <a:rPr lang="pl-PL" b="1" dirty="0" smtClean="0"/>
              <a:t>Muzeum Powstania Warszawskiego w </a:t>
            </a:r>
            <a:r>
              <a:rPr lang="pl-PL" b="1" dirty="0" smtClean="0"/>
              <a:t>Warszawie</a:t>
            </a:r>
            <a:endParaRPr lang="pl-PL" dirty="0"/>
          </a:p>
        </p:txBody>
      </p:sp>
      <p:pic>
        <p:nvPicPr>
          <p:cNvPr id="4" name="Symbol zastępczy zawartości 3" descr="MuzeumPowstaniaWarszawskiego.jpg"/>
          <p:cNvPicPr>
            <a:picLocks noGrp="1" noChangeAspect="1"/>
          </p:cNvPicPr>
          <p:nvPr>
            <p:ph idx="1"/>
          </p:nvPr>
        </p:nvPicPr>
        <p:blipFill>
          <a:blip r:embed="rId2"/>
          <a:stretch>
            <a:fillRect/>
          </a:stretch>
        </p:blipFill>
        <p:spPr>
          <a:xfrm>
            <a:off x="1142976" y="1882758"/>
            <a:ext cx="7143800" cy="476253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62500" lnSpcReduction="20000"/>
          </a:bodyPr>
          <a:lstStyle/>
          <a:p>
            <a:r>
              <a:rPr lang="pl-PL" dirty="0" smtClean="0"/>
              <a:t>Zbudowane w nawiązaniu do najlepszych światowych wzorców, takich jak chociażby Holocaust </a:t>
            </a:r>
            <a:r>
              <a:rPr lang="pl-PL" dirty="0" err="1" smtClean="0"/>
              <a:t>Memorial</a:t>
            </a:r>
            <a:r>
              <a:rPr lang="pl-PL" dirty="0" smtClean="0"/>
              <a:t> </a:t>
            </a:r>
            <a:r>
              <a:rPr lang="pl-PL" dirty="0" err="1" smtClean="0"/>
              <a:t>Museum</a:t>
            </a:r>
            <a:r>
              <a:rPr lang="pl-PL" dirty="0" smtClean="0"/>
              <a:t> w Waszyngtonie, otworzyło swoje podwoje dokładnie w 60. rocznicę wybuchu Powstania Warszawskiego, które na zawsze zmieniło historię nie tylko Warszawy, ale i całej II wojny światowej, stając się </a:t>
            </a:r>
            <a:r>
              <a:rPr lang="pl-PL" b="1" dirty="0" smtClean="0"/>
              <a:t>symbolem walki narodu polskiego o ojczyznę</a:t>
            </a:r>
            <a:r>
              <a:rPr lang="pl-PL" dirty="0" smtClean="0"/>
              <a:t>.</a:t>
            </a:r>
          </a:p>
          <a:p>
            <a:r>
              <a:rPr lang="pl-PL" b="1" dirty="0" smtClean="0"/>
              <a:t>Muzeum Powstania Warszawskiego</a:t>
            </a:r>
            <a:r>
              <a:rPr lang="pl-PL" dirty="0" smtClean="0"/>
              <a:t> to ponad 3000 m2 powierzchni dawnej elektrowni tramwajowej. Można tu podziwiać prawie 1000 eksponatów, 1500 fotografii i filmów. Ale to nie jest zwykłe muzeum, to nie jest muzeum to podziwiania, a do przeżywania. Tutaj czuć klimat i atmosferę zarówno walki, jak i ludzkiej codzienności każdego z tych 63 dni walk, bohaterstwa, poświęcenia... To miejsce niezwykłe, harmonijnie łączące bolesne wspomnienia tamtych chwil z nowymi technologiami, światem multimediów i komputerów, dzięki któremu każdy, kto do muzeum przyjdzie, wyjdzie z niego odmieniony. Odmieniony prawdziwą historią, </a:t>
            </a:r>
            <a:r>
              <a:rPr lang="pl-PL" dirty="0" err="1" smtClean="0"/>
              <a:t>historią</a:t>
            </a:r>
            <a:r>
              <a:rPr lang="pl-PL" dirty="0" smtClean="0"/>
              <a:t> straszną, ale jakże piękną jednocześnie.</a:t>
            </a:r>
          </a:p>
          <a:p>
            <a:endParaRPr lang="pl-PL"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b="1" dirty="0" smtClean="0"/>
              <a:t>Muzeum Powstania Warszawskiego</a:t>
            </a:r>
            <a:r>
              <a:rPr lang="pl-PL" dirty="0" smtClean="0"/>
              <a:t> to miejsce, które powinien zobaczyć każdy z nas, aby docenić, to co mamy dziś, między innymi dzięki tym, którzy już ponad 70 lat temu zdecydowali się walczyć o Warszawę i którzy tę Warszawę dla nas wywalczyli….</a:t>
            </a:r>
          </a:p>
          <a:p>
            <a:pPr>
              <a:buNone/>
            </a:pPr>
            <a:r>
              <a:rPr lang="pl-PL" dirty="0" smtClean="0"/>
              <a:t/>
            </a:r>
            <a:br>
              <a:rPr lang="pl-PL" dirty="0" smtClean="0"/>
            </a:br>
            <a:endParaRPr lang="pl-PL" dirty="0" smtClean="0"/>
          </a:p>
          <a:p>
            <a:endParaRPr lang="pl-PL" dirty="0" smtClean="0"/>
          </a:p>
          <a:p>
            <a:endParaRPr lang="pl-PL" dirty="0" smtClean="0"/>
          </a:p>
          <a:p>
            <a:endParaRPr lang="pl-PL"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Dane  adresowe:</a:t>
            </a:r>
            <a:endParaRPr lang="pl-PL" dirty="0"/>
          </a:p>
        </p:txBody>
      </p:sp>
      <p:sp>
        <p:nvSpPr>
          <p:cNvPr id="3" name="Symbol zastępczy zawartości 2"/>
          <p:cNvSpPr>
            <a:spLocks noGrp="1"/>
          </p:cNvSpPr>
          <p:nvPr>
            <p:ph idx="1"/>
          </p:nvPr>
        </p:nvSpPr>
        <p:spPr/>
        <p:txBody>
          <a:bodyPr/>
          <a:lstStyle/>
          <a:p>
            <a:r>
              <a:rPr lang="pl-PL" b="1" dirty="0" smtClean="0"/>
              <a:t>Muzeum Powstania Warszawskiego</a:t>
            </a:r>
            <a:br>
              <a:rPr lang="pl-PL" b="1" dirty="0" smtClean="0"/>
            </a:br>
            <a:r>
              <a:rPr lang="pl-PL" b="1" dirty="0" smtClean="0"/>
              <a:t>ul. Grzybowska 79, 00-844 Warszawa</a:t>
            </a:r>
            <a:endParaRPr lang="pl-PL" dirty="0" smtClean="0"/>
          </a:p>
          <a:p>
            <a:r>
              <a:rPr lang="pl-PL" b="1" dirty="0" smtClean="0">
                <a:hlinkClick r:id="rId2"/>
              </a:rPr>
              <a:t>www.1944.pl</a:t>
            </a:r>
            <a:endParaRPr lang="pl-PL" dirty="0" smtClean="0"/>
          </a:p>
          <a:p>
            <a:endParaRPr lang="pl-PL"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t>Muzeum Sztuki Współczesnej </a:t>
            </a:r>
            <a:r>
              <a:rPr lang="pl-PL" b="1" dirty="0" err="1" smtClean="0"/>
              <a:t>Moccak</a:t>
            </a:r>
            <a:r>
              <a:rPr lang="pl-PL" b="1" dirty="0" smtClean="0"/>
              <a:t> w </a:t>
            </a:r>
            <a:r>
              <a:rPr lang="pl-PL" b="1" dirty="0" smtClean="0"/>
              <a:t>Krakowie</a:t>
            </a:r>
            <a:endParaRPr lang="pl-PL" dirty="0"/>
          </a:p>
        </p:txBody>
      </p:sp>
      <p:pic>
        <p:nvPicPr>
          <p:cNvPr id="4" name="Symbol zastępczy zawartości 3" descr="Mocak.jpg"/>
          <p:cNvPicPr>
            <a:picLocks noGrp="1" noChangeAspect="1"/>
          </p:cNvPicPr>
          <p:nvPr>
            <p:ph idx="1"/>
          </p:nvPr>
        </p:nvPicPr>
        <p:blipFill>
          <a:blip r:embed="rId2"/>
          <a:stretch>
            <a:fillRect/>
          </a:stretch>
        </p:blipFill>
        <p:spPr>
          <a:xfrm>
            <a:off x="493090" y="2428868"/>
            <a:ext cx="8109982" cy="3500462"/>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77500" lnSpcReduction="20000"/>
          </a:bodyPr>
          <a:lstStyle/>
          <a:p>
            <a:r>
              <a:rPr lang="pl-PL" dirty="0" smtClean="0"/>
              <a:t>Program działającego od 1 lutego 2010 roku </a:t>
            </a:r>
            <a:r>
              <a:rPr lang="pl-PL" b="1" dirty="0" smtClean="0"/>
              <a:t>Muzeum Sztuki Współczesnej w Krakowie MOCAK</a:t>
            </a:r>
            <a:r>
              <a:rPr lang="pl-PL" dirty="0" smtClean="0"/>
              <a:t> obejmuje prezentację międzynarodowej sztuki najnowszej, edukację oraz projekty badawcze i wydawnicze. Dwa najważniejsze cele, które stawia przed sobą Muzeum, to przedstawianie sztuki ostatnich 20 lat w kontekście powojennej awangardy i konceptualizmu oraz wyjaśnianie sensu tworzenia sztuki poprzez wskazywanie jej poznawczo-etycznych wartości i powiązań z codziennością.</a:t>
            </a:r>
            <a:br>
              <a:rPr lang="pl-PL" dirty="0" smtClean="0"/>
            </a:br>
            <a:r>
              <a:rPr lang="pl-PL" dirty="0" smtClean="0"/>
              <a:t/>
            </a:r>
            <a:br>
              <a:rPr lang="pl-PL" dirty="0" smtClean="0"/>
            </a:br>
            <a:r>
              <a:rPr lang="pl-PL" dirty="0" smtClean="0"/>
              <a:t>Projekty </a:t>
            </a:r>
            <a:r>
              <a:rPr lang="pl-PL" dirty="0" err="1" smtClean="0"/>
              <a:t>MOCAK-u</a:t>
            </a:r>
            <a:r>
              <a:rPr lang="pl-PL" dirty="0" smtClean="0"/>
              <a:t> opracowywane są z myślą o zróżnicowanych grupach odbiorców. Ważnym zadaniem instytucji jest próba zmniejszenia uprzedzeń wobec sztuki najnowszej.</a:t>
            </a:r>
            <a:endParaRPr lang="pl-PL"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Dane adresowe:	</a:t>
            </a:r>
            <a:endParaRPr lang="pl-PL" dirty="0"/>
          </a:p>
        </p:txBody>
      </p:sp>
      <p:sp>
        <p:nvSpPr>
          <p:cNvPr id="3" name="Symbol zastępczy zawartości 2"/>
          <p:cNvSpPr>
            <a:spLocks noGrp="1"/>
          </p:cNvSpPr>
          <p:nvPr>
            <p:ph idx="1"/>
          </p:nvPr>
        </p:nvSpPr>
        <p:spPr/>
        <p:txBody>
          <a:bodyPr/>
          <a:lstStyle/>
          <a:p>
            <a:r>
              <a:rPr lang="pl-PL" b="1" dirty="0" smtClean="0"/>
              <a:t>MOCAK Muzeum Sztuki Współczesnej w Krakowie</a:t>
            </a:r>
            <a:br>
              <a:rPr lang="pl-PL" b="1" dirty="0" smtClean="0"/>
            </a:br>
            <a:r>
              <a:rPr lang="pl-PL" b="1" dirty="0" smtClean="0"/>
              <a:t>ul. Lipowa 4, 30-702 Kraków</a:t>
            </a:r>
            <a:endParaRPr lang="pl-PL" dirty="0" smtClean="0"/>
          </a:p>
          <a:p>
            <a:r>
              <a:rPr lang="pl-PL" b="1" dirty="0" err="1" smtClean="0">
                <a:hlinkClick r:id="rId2"/>
              </a:rPr>
              <a:t>www.mocak.pl</a:t>
            </a:r>
            <a:endParaRPr lang="pl-PL" dirty="0" smtClean="0"/>
          </a:p>
          <a:p>
            <a:pPr>
              <a:buNone/>
            </a:pPr>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85000" lnSpcReduction="10000"/>
          </a:bodyPr>
          <a:lstStyle/>
          <a:p>
            <a:r>
              <a:rPr lang="pl-PL" b="1" dirty="0" smtClean="0"/>
              <a:t>Europejskie Centrum Solidarności</a:t>
            </a:r>
            <a:r>
              <a:rPr lang="pl-PL" dirty="0" smtClean="0"/>
              <a:t> to nie tylko muzeum promujące wiedzę o </a:t>
            </a:r>
            <a:r>
              <a:rPr lang="pl-PL" b="1" dirty="0" smtClean="0"/>
              <a:t>Solidarności</a:t>
            </a:r>
            <a:r>
              <a:rPr lang="pl-PL" dirty="0" smtClean="0"/>
              <a:t> i opozycji antykomunistycznej w Polsce i Europie, ale także centrum dialogu o współczesnym świecie. Charakterystyczny budynek w kształcie sekcji statku, usytuowany obok </a:t>
            </a:r>
            <a:r>
              <a:rPr lang="pl-PL" b="1" dirty="0" smtClean="0"/>
              <a:t>pomnika Poległych Stoczniowców</a:t>
            </a:r>
            <a:r>
              <a:rPr lang="pl-PL" dirty="0" smtClean="0"/>
              <a:t> i historycznej </a:t>
            </a:r>
            <a:r>
              <a:rPr lang="pl-PL" b="1" dirty="0" smtClean="0"/>
              <a:t>Bramy nr 2 Stoczni Gdańskiej</a:t>
            </a:r>
            <a:r>
              <a:rPr lang="pl-PL" dirty="0" smtClean="0"/>
              <a:t>, stał się jednym z najważniejszych punktów na kulturalnej i turystycznej mapie Polski</a:t>
            </a:r>
          </a:p>
          <a:p>
            <a:r>
              <a:rPr lang="pl-PL" dirty="0" smtClean="0"/>
              <a:t/>
            </a:r>
            <a:br>
              <a:rPr lang="pl-PL" dirty="0" smtClean="0"/>
            </a:br>
            <a:endParaRPr lang="pl-PL"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t>Muzeum Śląskie w </a:t>
            </a:r>
            <a:r>
              <a:rPr lang="pl-PL" b="1" dirty="0" smtClean="0"/>
              <a:t>Katowicach</a:t>
            </a:r>
            <a:endParaRPr lang="pl-PL" dirty="0"/>
          </a:p>
        </p:txBody>
      </p:sp>
      <p:pic>
        <p:nvPicPr>
          <p:cNvPr id="4" name="Symbol zastępczy zawartości 3" descr="Katow.jpg"/>
          <p:cNvPicPr>
            <a:picLocks noGrp="1" noChangeAspect="1"/>
          </p:cNvPicPr>
          <p:nvPr>
            <p:ph idx="1"/>
          </p:nvPr>
        </p:nvPicPr>
        <p:blipFill>
          <a:blip r:embed="rId2"/>
          <a:stretch>
            <a:fillRect/>
          </a:stretch>
        </p:blipFill>
        <p:spPr>
          <a:xfrm>
            <a:off x="857224" y="1546193"/>
            <a:ext cx="7967710" cy="5311807"/>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77500" lnSpcReduction="20000"/>
          </a:bodyPr>
          <a:lstStyle/>
          <a:p>
            <a:r>
              <a:rPr lang="pl-PL" dirty="0" smtClean="0"/>
              <a:t>Nowy kompleks budynków </a:t>
            </a:r>
            <a:r>
              <a:rPr lang="pl-PL" b="1" dirty="0" smtClean="0"/>
              <a:t>Muzeum Śląskiego</a:t>
            </a:r>
            <a:r>
              <a:rPr lang="pl-PL" dirty="0" smtClean="0"/>
              <a:t>, znajdujący się na terenie dawnej </a:t>
            </a:r>
            <a:r>
              <a:rPr lang="pl-PL" b="1" dirty="0" smtClean="0"/>
              <a:t>Kopalni Węgla Kamiennego Katowice</a:t>
            </a:r>
            <a:r>
              <a:rPr lang="pl-PL" dirty="0" smtClean="0"/>
              <a:t>, wraz z innymi powstającymi tutaj instytucjami tworzy </a:t>
            </a:r>
            <a:r>
              <a:rPr lang="pl-PL" b="1" dirty="0" smtClean="0"/>
              <a:t>Strefę Kultury</a:t>
            </a:r>
            <a:r>
              <a:rPr lang="pl-PL" dirty="0" smtClean="0"/>
              <a:t> – nowe centrum życia kulturalnego miasta.</a:t>
            </a:r>
            <a:br>
              <a:rPr lang="pl-PL" dirty="0" smtClean="0"/>
            </a:br>
            <a:r>
              <a:rPr lang="pl-PL" dirty="0" smtClean="0"/>
              <a:t/>
            </a:r>
            <a:br>
              <a:rPr lang="pl-PL" dirty="0" smtClean="0"/>
            </a:br>
            <a:r>
              <a:rPr lang="pl-PL" dirty="0" smtClean="0"/>
              <a:t>Nowoczesna konstrukcja zaprojektowana przez austriacką pracownię </a:t>
            </a:r>
            <a:r>
              <a:rPr lang="pl-PL" dirty="0" err="1" smtClean="0"/>
              <a:t>Riegler</a:t>
            </a:r>
            <a:r>
              <a:rPr lang="pl-PL" dirty="0" smtClean="0"/>
              <a:t> </a:t>
            </a:r>
            <a:r>
              <a:rPr lang="pl-PL" dirty="0" err="1" smtClean="0"/>
              <a:t>Riewe</a:t>
            </a:r>
            <a:r>
              <a:rPr lang="pl-PL" dirty="0" smtClean="0"/>
              <a:t> </a:t>
            </a:r>
            <a:r>
              <a:rPr lang="pl-PL" dirty="0" err="1" smtClean="0"/>
              <a:t>Architekten</a:t>
            </a:r>
            <a:r>
              <a:rPr lang="pl-PL" dirty="0" smtClean="0"/>
              <a:t> z Grazu, zakłada maksymalne wykorzystanie przestrzeni znajdującej się pod powierzchnią ziemi, a tym samym niewielką ingerencję w poprzemysłowy krajobraz.  Główną częścią kompleksu architektonicznego Muzeum Śląskiego stanowi siedmiokondygnacyjny budynek, w którym aż 3 poziomy znajdują się pod ziemią</a:t>
            </a:r>
            <a:r>
              <a:rPr lang="pl-PL" dirty="0" smtClean="0"/>
              <a:t>.</a:t>
            </a:r>
          </a:p>
          <a:p>
            <a:endParaRPr lang="pl-PL"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77500" lnSpcReduction="20000"/>
          </a:bodyPr>
          <a:lstStyle/>
          <a:p>
            <a:r>
              <a:rPr lang="pl-PL" u="sng" dirty="0" smtClean="0"/>
              <a:t>Muzeum Śląskie w liczbach:</a:t>
            </a:r>
            <a:endParaRPr lang="pl-PL" dirty="0" smtClean="0"/>
          </a:p>
          <a:p>
            <a:r>
              <a:rPr lang="pl-PL" dirty="0" smtClean="0"/>
              <a:t>Powierzchnia użytkowa wynosi prawie 25 tys. </a:t>
            </a:r>
            <a:r>
              <a:rPr lang="pl-PL" dirty="0" err="1" smtClean="0"/>
              <a:t>m²</a:t>
            </a:r>
            <a:r>
              <a:rPr lang="pl-PL" dirty="0" smtClean="0"/>
              <a:t>, a wystawiennicza 6 tys. </a:t>
            </a:r>
            <a:r>
              <a:rPr lang="pl-PL" dirty="0" err="1" smtClean="0"/>
              <a:t>m²</a:t>
            </a:r>
            <a:r>
              <a:rPr lang="pl-PL" dirty="0" smtClean="0"/>
              <a:t>.</a:t>
            </a:r>
          </a:p>
          <a:p>
            <a:r>
              <a:rPr lang="pl-PL" dirty="0" smtClean="0"/>
              <a:t>Podziemny, trzykondygnacyjny garaż  posiada aż 232 stanowisk parkingowych.</a:t>
            </a:r>
          </a:p>
          <a:p>
            <a:r>
              <a:rPr lang="pl-PL" dirty="0" smtClean="0"/>
              <a:t>Powierzchnie poszczególnych wystaw wynoszą: </a:t>
            </a:r>
            <a:r>
              <a:rPr lang="pl-PL" b="1" dirty="0" smtClean="0"/>
              <a:t>Galeria sztuki polskiej</a:t>
            </a:r>
            <a:r>
              <a:rPr lang="pl-PL" dirty="0" smtClean="0"/>
              <a:t> </a:t>
            </a:r>
            <a:r>
              <a:rPr lang="pl-PL" b="1" dirty="0" smtClean="0"/>
              <a:t>1800–1945</a:t>
            </a:r>
            <a:r>
              <a:rPr lang="pl-PL" dirty="0" smtClean="0"/>
              <a:t> (poziom pierwszy P -2), 474 </a:t>
            </a:r>
            <a:r>
              <a:rPr lang="pl-PL" dirty="0" err="1" smtClean="0"/>
              <a:t>m²</a:t>
            </a:r>
            <a:r>
              <a:rPr lang="pl-PL" dirty="0" smtClean="0"/>
              <a:t>, </a:t>
            </a:r>
            <a:r>
              <a:rPr lang="pl-PL" b="1" dirty="0" smtClean="0"/>
              <a:t>Galeria sztuki polskiej po 1945 roku</a:t>
            </a:r>
            <a:r>
              <a:rPr lang="pl-PL" dirty="0" smtClean="0"/>
              <a:t> (poziom pierwszy P -2), 1264 </a:t>
            </a:r>
            <a:r>
              <a:rPr lang="pl-PL" dirty="0" err="1" smtClean="0"/>
              <a:t>m²</a:t>
            </a:r>
            <a:r>
              <a:rPr lang="pl-PL" dirty="0" smtClean="0"/>
              <a:t>, </a:t>
            </a:r>
            <a:r>
              <a:rPr lang="pl-PL" b="1" dirty="0" smtClean="0"/>
              <a:t>Galeria plastyki nieprofesjonalnej</a:t>
            </a:r>
            <a:r>
              <a:rPr lang="pl-PL" dirty="0" smtClean="0"/>
              <a:t> (poziom pierwszy P -2), 504 </a:t>
            </a:r>
            <a:r>
              <a:rPr lang="pl-PL" dirty="0" err="1" smtClean="0"/>
              <a:t>m²</a:t>
            </a:r>
            <a:r>
              <a:rPr lang="pl-PL" dirty="0" smtClean="0"/>
              <a:t>, </a:t>
            </a:r>
            <a:r>
              <a:rPr lang="pl-PL" b="1" dirty="0" smtClean="0"/>
              <a:t>Światło historii Górny Śląsk</a:t>
            </a:r>
            <a:r>
              <a:rPr lang="pl-PL" dirty="0" smtClean="0"/>
              <a:t> na przestrzeni dziejów (poziom drugi P -4), 1364 </a:t>
            </a:r>
            <a:r>
              <a:rPr lang="pl-PL" dirty="0" err="1" smtClean="0"/>
              <a:t>m²</a:t>
            </a:r>
            <a:r>
              <a:rPr lang="pl-PL" dirty="0" smtClean="0"/>
              <a:t>, </a:t>
            </a:r>
            <a:r>
              <a:rPr lang="pl-PL" b="1" dirty="0" smtClean="0"/>
              <a:t>Galeria śląskiej sztuki sakralnej</a:t>
            </a:r>
            <a:r>
              <a:rPr lang="pl-PL" dirty="0" smtClean="0"/>
              <a:t> (poziom drugi P -4), 212 </a:t>
            </a:r>
            <a:r>
              <a:rPr lang="pl-PL" dirty="0" err="1" smtClean="0"/>
              <a:t>m²</a:t>
            </a:r>
            <a:r>
              <a:rPr lang="pl-PL" dirty="0" smtClean="0"/>
              <a:t>, </a:t>
            </a:r>
            <a:r>
              <a:rPr lang="pl-PL" b="1" dirty="0" smtClean="0"/>
              <a:t>Laboratorium przestrzeni teatralnych - przeszłość w teraźniejszości</a:t>
            </a:r>
            <a:r>
              <a:rPr lang="pl-PL" dirty="0" smtClean="0"/>
              <a:t> (poziom drugi P -4), 751 </a:t>
            </a:r>
            <a:r>
              <a:rPr lang="pl-PL" dirty="0" err="1" smtClean="0"/>
              <a:t>m²</a:t>
            </a:r>
            <a:r>
              <a:rPr lang="pl-PL" dirty="0" smtClean="0"/>
              <a:t>.</a:t>
            </a:r>
          </a:p>
          <a:p>
            <a:endParaRPr lang="pl-PL"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Dane adresowe:</a:t>
            </a:r>
            <a:endParaRPr lang="pl-PL" dirty="0"/>
          </a:p>
        </p:txBody>
      </p:sp>
      <p:sp>
        <p:nvSpPr>
          <p:cNvPr id="3" name="Symbol zastępczy zawartości 2"/>
          <p:cNvSpPr>
            <a:spLocks noGrp="1"/>
          </p:cNvSpPr>
          <p:nvPr>
            <p:ph idx="1"/>
          </p:nvPr>
        </p:nvSpPr>
        <p:spPr/>
        <p:txBody>
          <a:bodyPr/>
          <a:lstStyle/>
          <a:p>
            <a:r>
              <a:rPr lang="pl-PL" b="1" dirty="0" smtClean="0"/>
              <a:t>Muzeum Śląskie</a:t>
            </a:r>
            <a:br>
              <a:rPr lang="pl-PL" b="1" dirty="0" smtClean="0"/>
            </a:br>
            <a:r>
              <a:rPr lang="pl-PL" b="1" dirty="0" smtClean="0"/>
              <a:t>ul. T. Dobrowolskiego 1, 40-205 Katowice</a:t>
            </a:r>
            <a:endParaRPr lang="pl-PL" dirty="0" smtClean="0"/>
          </a:p>
          <a:p>
            <a:r>
              <a:rPr lang="pl-PL" b="1" dirty="0" err="1" smtClean="0">
                <a:hlinkClick r:id="rId2"/>
              </a:rPr>
              <a:t>www.muzeumslaskie.pl</a:t>
            </a:r>
            <a:endParaRPr lang="pl-PL" dirty="0" smtClean="0"/>
          </a:p>
          <a:p>
            <a:endParaRPr lang="pl-PL"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t>Podziemia Rynku w </a:t>
            </a:r>
            <a:r>
              <a:rPr lang="pl-PL" b="1" dirty="0" smtClean="0"/>
              <a:t>Krakowie</a:t>
            </a:r>
            <a:endParaRPr lang="pl-PL" dirty="0"/>
          </a:p>
        </p:txBody>
      </p:sp>
      <p:pic>
        <p:nvPicPr>
          <p:cNvPr id="4" name="Symbol zastępczy zawartości 3" descr="podziemiaKRK.jpg"/>
          <p:cNvPicPr>
            <a:picLocks noGrp="1" noChangeAspect="1"/>
          </p:cNvPicPr>
          <p:nvPr>
            <p:ph idx="1"/>
          </p:nvPr>
        </p:nvPicPr>
        <p:blipFill>
          <a:blip r:embed="rId2"/>
          <a:stretch>
            <a:fillRect/>
          </a:stretch>
        </p:blipFill>
        <p:spPr>
          <a:xfrm>
            <a:off x="1071538" y="1597006"/>
            <a:ext cx="7358114" cy="4905409"/>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92500" lnSpcReduction="20000"/>
          </a:bodyPr>
          <a:lstStyle/>
          <a:p>
            <a:r>
              <a:rPr lang="pl-PL" b="1" dirty="0" smtClean="0"/>
              <a:t>„Śladami europejskiej tożsamości Krakowa"</a:t>
            </a:r>
            <a:r>
              <a:rPr lang="pl-PL" dirty="0" smtClean="0"/>
              <a:t> to unikatowa podziemna ekspozycja muzealna znajdująca się 4 m pod płytą </a:t>
            </a:r>
            <a:r>
              <a:rPr lang="pl-PL" b="1" dirty="0" smtClean="0"/>
              <a:t>Rynku Głównego</a:t>
            </a:r>
            <a:r>
              <a:rPr lang="pl-PL" dirty="0" smtClean="0"/>
              <a:t>. Jest ona multimedialnym widowiskiem i „podróżą w czasie"- zwiedzający mogą nie tylko zobaczyć, ale i dotknąć historii legendarnego miasta. Tematyka wystawy związana jest z efektami badań archeologicznych prowadzonych w latach 2005-2010.</a:t>
            </a:r>
            <a:br>
              <a:rPr lang="pl-PL" dirty="0" smtClean="0"/>
            </a:br>
            <a:endParaRPr lang="pl-PL"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77500" lnSpcReduction="20000"/>
          </a:bodyPr>
          <a:lstStyle/>
          <a:p>
            <a:r>
              <a:rPr lang="pl-PL" dirty="0" smtClean="0"/>
              <a:t>W </a:t>
            </a:r>
            <a:r>
              <a:rPr lang="pl-PL" b="1" dirty="0" smtClean="0"/>
              <a:t>parku archeologicznym</a:t>
            </a:r>
            <a:r>
              <a:rPr lang="pl-PL" dirty="0" smtClean="0"/>
              <a:t> można zobaczyć niespotykany w Europie przekrój wielkiego, tętniącego życiem, średniowiecznego </a:t>
            </a:r>
            <a:r>
              <a:rPr lang="pl-PL" b="1" dirty="0" smtClean="0"/>
              <a:t>Krakowa</a:t>
            </a:r>
            <a:r>
              <a:rPr lang="pl-PL" dirty="0" smtClean="0"/>
              <a:t>. To rezerwat z nienaruszonymi w wielu miejscach reliktami konstrukcji, obiektów i architektury; to kamienne drogi z koleinami wyżłobionymi przez koła wozów transportujących towary w czasach króla Władysława Łokietka; to najstarsze murowane budowle handlowe Krakowa; ozdoby, monety i różnorakie przedmioty zagubione lub celowo pozostawione przez odwiedzających to miejsce w dawnych czasach.</a:t>
            </a:r>
            <a:br>
              <a:rPr lang="pl-PL" dirty="0" smtClean="0"/>
            </a:br>
            <a:endParaRPr lang="pl-PL"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b="1" dirty="0" smtClean="0"/>
              <a:t>Podziemne muzeum</a:t>
            </a:r>
            <a:r>
              <a:rPr lang="pl-PL" dirty="0" smtClean="0"/>
              <a:t> to nie tylko interesujące zabytki archeologiczne, ale także nowoczesne formy ich prezentacji, np. poprzez elektroniczne odwzorowania obiektów, rekonstrukcje cyfrowe 3D, monitory dotykowe czy hologramy.</a:t>
            </a:r>
          </a:p>
          <a:p>
            <a:r>
              <a:rPr lang="pl-PL" dirty="0" smtClean="0"/>
              <a:t/>
            </a:r>
            <a:br>
              <a:rPr lang="pl-PL" dirty="0" smtClean="0"/>
            </a:br>
            <a:endParaRPr lang="pl-PL"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Dane adresowe:</a:t>
            </a:r>
            <a:endParaRPr lang="pl-PL" dirty="0"/>
          </a:p>
        </p:txBody>
      </p:sp>
      <p:sp>
        <p:nvSpPr>
          <p:cNvPr id="3" name="Symbol zastępczy zawartości 2"/>
          <p:cNvSpPr>
            <a:spLocks noGrp="1"/>
          </p:cNvSpPr>
          <p:nvPr>
            <p:ph idx="1"/>
          </p:nvPr>
        </p:nvSpPr>
        <p:spPr/>
        <p:txBody>
          <a:bodyPr/>
          <a:lstStyle/>
          <a:p>
            <a:r>
              <a:rPr lang="pl-PL" b="1" dirty="0" smtClean="0"/>
              <a:t>Muzeum Historyczne Miasta Krakowa, Podziemia Rynku</a:t>
            </a:r>
            <a:br>
              <a:rPr lang="pl-PL" b="1" dirty="0" smtClean="0"/>
            </a:br>
            <a:r>
              <a:rPr lang="pl-PL" b="1" dirty="0" smtClean="0"/>
              <a:t>Rynek Główny 1, 31-042 Kraków</a:t>
            </a:r>
            <a:endParaRPr lang="pl-PL" dirty="0" smtClean="0"/>
          </a:p>
          <a:p>
            <a:r>
              <a:rPr lang="pl-PL" b="1" dirty="0" err="1" smtClean="0">
                <a:hlinkClick r:id="rId2"/>
              </a:rPr>
              <a:t>www.podziemiarynku.com</a:t>
            </a:r>
            <a:endParaRPr lang="pl-PL" smtClean="0"/>
          </a:p>
          <a:p>
            <a:pPr>
              <a:buNone/>
            </a:pPr>
            <a:endParaRPr lang="pl-P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92500" lnSpcReduction="10000"/>
          </a:bodyPr>
          <a:lstStyle/>
          <a:p>
            <a:r>
              <a:rPr lang="pl-PL" dirty="0" smtClean="0"/>
              <a:t>Siedziba </a:t>
            </a:r>
            <a:r>
              <a:rPr lang="pl-PL" b="1" dirty="0" smtClean="0"/>
              <a:t>ECS</a:t>
            </a:r>
            <a:r>
              <a:rPr lang="pl-PL" dirty="0" smtClean="0"/>
              <a:t> jest miejscem, gdzie przestrzeń znajdą ludzie i idee służące budowaniu i rozwojowi społeczeństwa obywatelskiego, miejscem spotkań tych, którym droga jest przyszłość świata. ECS realizuje  przedsięwzięcia adresowane do różnych środowisk z Polski, Europy i świata: konferencje, debaty, projekty dla dzieci i młodzieży, spektakle teatralne, pokazy filmowe (także w 3D) i wystawy czasowe.</a:t>
            </a:r>
            <a:br>
              <a:rPr lang="pl-PL" dirty="0" smtClean="0"/>
            </a:br>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Dane adresowe:</a:t>
            </a:r>
            <a:endParaRPr lang="pl-PL" dirty="0"/>
          </a:p>
        </p:txBody>
      </p:sp>
      <p:sp>
        <p:nvSpPr>
          <p:cNvPr id="3" name="Symbol zastępczy zawartości 2"/>
          <p:cNvSpPr>
            <a:spLocks noGrp="1"/>
          </p:cNvSpPr>
          <p:nvPr>
            <p:ph idx="1"/>
          </p:nvPr>
        </p:nvSpPr>
        <p:spPr/>
        <p:txBody>
          <a:bodyPr/>
          <a:lstStyle/>
          <a:p>
            <a:r>
              <a:rPr lang="pl-PL" b="1" dirty="0" smtClean="0"/>
              <a:t>Europejskie Centrum Solidarności</a:t>
            </a:r>
            <a:br>
              <a:rPr lang="pl-PL" b="1" dirty="0" smtClean="0"/>
            </a:br>
            <a:r>
              <a:rPr lang="pl-PL" b="1" dirty="0" smtClean="0"/>
              <a:t>Plac Solidarności 1, 80-863 Gdańsk</a:t>
            </a:r>
            <a:endParaRPr lang="pl-PL" dirty="0" smtClean="0"/>
          </a:p>
          <a:p>
            <a:r>
              <a:rPr lang="pl-PL" b="1" dirty="0" err="1" smtClean="0">
                <a:hlinkClick r:id="rId2"/>
              </a:rPr>
              <a:t>www.ecs.gda.pl</a:t>
            </a:r>
            <a:endParaRPr lang="pl-PL" dirty="0" smtClean="0"/>
          </a:p>
          <a:p>
            <a:endParaRPr 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t>Interaktywne Centrum Historii Ostrowa Tumskiego w Poznaniu</a:t>
            </a:r>
            <a:r>
              <a:rPr lang="pl-PL" dirty="0" smtClean="0"/>
              <a:t/>
            </a:r>
            <a:br>
              <a:rPr lang="pl-PL" dirty="0" smtClean="0"/>
            </a:br>
            <a:endParaRPr lang="pl-PL" dirty="0"/>
          </a:p>
        </p:txBody>
      </p:sp>
      <p:pic>
        <p:nvPicPr>
          <p:cNvPr id="4" name="Symbol zastępczy zawartości 3" descr="ICHOT.jpg"/>
          <p:cNvPicPr>
            <a:picLocks noGrp="1" noChangeAspect="1"/>
          </p:cNvPicPr>
          <p:nvPr>
            <p:ph idx="1"/>
          </p:nvPr>
        </p:nvPicPr>
        <p:blipFill>
          <a:blip r:embed="rId2"/>
          <a:stretch>
            <a:fillRect/>
          </a:stretch>
        </p:blipFill>
        <p:spPr>
          <a:xfrm>
            <a:off x="1134185" y="1882775"/>
            <a:ext cx="6875630" cy="4572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92500" lnSpcReduction="20000"/>
          </a:bodyPr>
          <a:lstStyle/>
          <a:p>
            <a:r>
              <a:rPr lang="pl-PL" b="1" dirty="0" smtClean="0"/>
              <a:t>Brama Poznania</a:t>
            </a:r>
            <a:r>
              <a:rPr lang="pl-PL" dirty="0" smtClean="0"/>
              <a:t>, czyli </a:t>
            </a:r>
            <a:r>
              <a:rPr lang="pl-PL" b="1" dirty="0" smtClean="0"/>
              <a:t>Interaktywne Centrum Historii Ostrowa Tumskiego</a:t>
            </a:r>
            <a:r>
              <a:rPr lang="pl-PL" dirty="0" smtClean="0"/>
              <a:t>, to instytucja, która odwołując się do ponad tysiącletniej historii poznańskiej Wyspy Katedralnej odkrywa przed zwiedzającymi miejsce narodzin polskiej państwowości. Stanowi ona przykład nowatorskiego nie tylko w skali miasta, ale i kraju myślenia o muzealnictwie, architekturze, przestrzeni publicznej i życiu lokalnej społeczności.</a:t>
            </a:r>
          </a:p>
          <a:p>
            <a:r>
              <a:rPr lang="pl-PL" dirty="0" smtClean="0"/>
              <a:t/>
            </a:r>
            <a:br>
              <a:rPr lang="pl-PL" dirty="0" smtClean="0"/>
            </a:br>
            <a:endParaRPr lang="pl-P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92500" lnSpcReduction="10000"/>
          </a:bodyPr>
          <a:lstStyle/>
          <a:p>
            <a:r>
              <a:rPr lang="pl-PL" dirty="0" smtClean="0"/>
              <a:t>Brama Poznania nie jest tradycyjnym muzeum, lecz dynamiczną instytucją kultury, która doskonale wpisuje się w historyczną tkankę miasta. Stworzyła ona wokół siebie przestrzeń, która w naturalny sposób przyciąga ludzi, stając się miejscem twórczych działań, spotkań i wypoczynku.</a:t>
            </a:r>
          </a:p>
          <a:p>
            <a:r>
              <a:rPr lang="pl-PL" dirty="0" smtClean="0"/>
              <a:t>Z ciekawostek: powierzchnia obiektów </a:t>
            </a:r>
            <a:r>
              <a:rPr lang="pl-PL" b="1" dirty="0" smtClean="0"/>
              <a:t>ICHOT</a:t>
            </a:r>
            <a:r>
              <a:rPr lang="pl-PL" dirty="0" smtClean="0"/>
              <a:t> zajmuje łącznie 5116 m2, a do jego budowy wykorzystano 600 ton stali i 6000 m3 betonu.</a:t>
            </a:r>
          </a:p>
          <a:p>
            <a:endParaRPr lang="pl-PL"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ergetyczny">
  <a:themeElements>
    <a:clrScheme name="Energetyczny">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Energetyczn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Energetyczny">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18</TotalTime>
  <Words>1126</Words>
  <Application>Microsoft Office PowerPoint</Application>
  <PresentationFormat>Pokaz na ekranie (4:3)</PresentationFormat>
  <Paragraphs>90</Paragraphs>
  <Slides>48</Slides>
  <Notes>0</Notes>
  <HiddenSlides>0</HiddenSlides>
  <MMClips>0</MMClips>
  <ScaleCrop>false</ScaleCrop>
  <HeadingPairs>
    <vt:vector size="4" baseType="variant">
      <vt:variant>
        <vt:lpstr>Motyw</vt:lpstr>
      </vt:variant>
      <vt:variant>
        <vt:i4>1</vt:i4>
      </vt:variant>
      <vt:variant>
        <vt:lpstr>Tytuły slajdów</vt:lpstr>
      </vt:variant>
      <vt:variant>
        <vt:i4>48</vt:i4>
      </vt:variant>
    </vt:vector>
  </HeadingPairs>
  <TitlesOfParts>
    <vt:vector size="49" baseType="lpstr">
      <vt:lpstr>Energetyczny</vt:lpstr>
      <vt:lpstr>10 INTERAKTYWNYCH MUZEÓW, KTÓRE TRZEBA ZOBACZYĆ </vt:lpstr>
      <vt:lpstr>Slajd 2</vt:lpstr>
      <vt:lpstr>Europejskie Centrum Solidarności w Gdańsku </vt:lpstr>
      <vt:lpstr>Slajd 4</vt:lpstr>
      <vt:lpstr>Slajd 5</vt:lpstr>
      <vt:lpstr>Dane adresowe:</vt:lpstr>
      <vt:lpstr>Interaktywne Centrum Historii Ostrowa Tumskiego w Poznaniu </vt:lpstr>
      <vt:lpstr>Slajd 8</vt:lpstr>
      <vt:lpstr>Slajd 9</vt:lpstr>
      <vt:lpstr>Slajd 10</vt:lpstr>
      <vt:lpstr>Dane adresowe:</vt:lpstr>
      <vt:lpstr>Interaktywne Muzeum Włókiennictwa w Łodzi </vt:lpstr>
      <vt:lpstr>Slajd 13</vt:lpstr>
      <vt:lpstr>Slajd 14</vt:lpstr>
      <vt:lpstr>Slajd 15</vt:lpstr>
      <vt:lpstr>Dane adresowe</vt:lpstr>
      <vt:lpstr> Muzeum Historii Żydów Polskich POLIN w Warszawie </vt:lpstr>
      <vt:lpstr>Slajd 18</vt:lpstr>
      <vt:lpstr>Slajd 19</vt:lpstr>
      <vt:lpstr>Slajd 20</vt:lpstr>
      <vt:lpstr>Slajd 21</vt:lpstr>
      <vt:lpstr>Slajd 22</vt:lpstr>
      <vt:lpstr>Slajd 23</vt:lpstr>
      <vt:lpstr>Dane adresowe:</vt:lpstr>
      <vt:lpstr>Muzeum na klifie w Trzęsaczu</vt:lpstr>
      <vt:lpstr>Slajd 26</vt:lpstr>
      <vt:lpstr>Dane adresowe:</vt:lpstr>
      <vt:lpstr>Muzeum Fryderyka Chopina w Warszawie</vt:lpstr>
      <vt:lpstr>Slajd 29</vt:lpstr>
      <vt:lpstr>Slajd 30</vt:lpstr>
      <vt:lpstr>Slajd 31</vt:lpstr>
      <vt:lpstr>Dane adresowe:</vt:lpstr>
      <vt:lpstr> Muzeum Powstania Warszawskiego w Warszawie</vt:lpstr>
      <vt:lpstr>Slajd 34</vt:lpstr>
      <vt:lpstr>Slajd 35</vt:lpstr>
      <vt:lpstr>Dane  adresowe:</vt:lpstr>
      <vt:lpstr>Muzeum Sztuki Współczesnej Moccak w Krakowie</vt:lpstr>
      <vt:lpstr>Slajd 38</vt:lpstr>
      <vt:lpstr>Dane adresowe: </vt:lpstr>
      <vt:lpstr>Muzeum Śląskie w Katowicach</vt:lpstr>
      <vt:lpstr>Slajd 41</vt:lpstr>
      <vt:lpstr>Slajd 42</vt:lpstr>
      <vt:lpstr>Dane adresowe:</vt:lpstr>
      <vt:lpstr>Podziemia Rynku w Krakowie</vt:lpstr>
      <vt:lpstr>Slajd 45</vt:lpstr>
      <vt:lpstr>Slajd 46</vt:lpstr>
      <vt:lpstr>Slajd 47</vt:lpstr>
      <vt:lpstr>Dane adresowe: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INTERAKTYWNYCH MUZEÓW, KTÓRE TRZEBA ZOBACZYĆ</dc:title>
  <dc:creator>Lenovo-PC-2</dc:creator>
  <cp:lastModifiedBy>Lenovo-PC-2</cp:lastModifiedBy>
  <cp:revision>2</cp:revision>
  <dcterms:created xsi:type="dcterms:W3CDTF">2020-06-09T09:29:55Z</dcterms:created>
  <dcterms:modified xsi:type="dcterms:W3CDTF">2020-06-09T09:48:16Z</dcterms:modified>
</cp:coreProperties>
</file>